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366" r:id="rId2"/>
    <p:sldId id="376" r:id="rId3"/>
    <p:sldId id="396" r:id="rId4"/>
    <p:sldId id="397" r:id="rId5"/>
    <p:sldId id="392" r:id="rId6"/>
    <p:sldId id="399" r:id="rId7"/>
    <p:sldId id="403" r:id="rId8"/>
    <p:sldId id="404" r:id="rId9"/>
    <p:sldId id="405" r:id="rId10"/>
    <p:sldId id="406" r:id="rId11"/>
    <p:sldId id="407" r:id="rId12"/>
    <p:sldId id="408" r:id="rId13"/>
    <p:sldId id="410" r:id="rId14"/>
    <p:sldId id="400" r:id="rId15"/>
    <p:sldId id="401" r:id="rId16"/>
    <p:sldId id="402" r:id="rId17"/>
    <p:sldId id="409" r:id="rId18"/>
  </p:sldIdLst>
  <p:sldSz cx="9144000" cy="6858000" type="screen4x3"/>
  <p:notesSz cx="6724650" cy="97742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F98CEB97-BAB9-46DD-8E53-9113719BFEA2}">
          <p14:sldIdLst>
            <p14:sldId id="366"/>
            <p14:sldId id="376"/>
            <p14:sldId id="396"/>
            <p14:sldId id="397"/>
            <p14:sldId id="392"/>
            <p14:sldId id="399"/>
            <p14:sldId id="403"/>
            <p14:sldId id="404"/>
            <p14:sldId id="405"/>
            <p14:sldId id="406"/>
            <p14:sldId id="407"/>
            <p14:sldId id="408"/>
            <p14:sldId id="410"/>
            <p14:sldId id="400"/>
            <p14:sldId id="401"/>
            <p14:sldId id="402"/>
            <p14:sldId id="409"/>
          </p14:sldIdLst>
        </p14:section>
        <p14:section name="Sezione senza titolo" id="{20365C4F-EE05-4720-9071-110F4A779647}">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99FF66"/>
    <a:srgbClr val="8ADCAD"/>
    <a:srgbClr val="CCFFCC"/>
    <a:srgbClr val="CCCCFF"/>
    <a:srgbClr val="99CCFF"/>
    <a:srgbClr val="5B9DFF"/>
    <a:srgbClr val="3366FF"/>
    <a:srgbClr val="0000FF"/>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Stile medio 4 - Colore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93296810-A885-4BE3-A3E7-6D5BEEA58F35}" styleName="Stile medio 2 - Color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039" autoAdjust="0"/>
    <p:restoredTop sz="94559" autoAdjust="0"/>
  </p:normalViewPr>
  <p:slideViewPr>
    <p:cSldViewPr snapToGrid="0">
      <p:cViewPr varScale="1">
        <p:scale>
          <a:sx n="101" d="100"/>
          <a:sy n="101" d="100"/>
        </p:scale>
        <p:origin x="2328"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2" d="100"/>
          <a:sy n="62" d="100"/>
        </p:scale>
        <p:origin x="325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venezia\condivisione\Programmazione_Generale\RECOVERY%20FUND\50.%20Sito%20Regione%20Veneto\Materiali%20per%20caricamento\2025-10-15\Database%20risorse%20PNRR%20al%20Veneto_grafici.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venezia\condivisione\Programmazione_Generale\RECOVERY%20FUND\50.%20Sito%20Regione%20Veneto\Materiali%20per%20caricamento\2025-10-15\Database%20risorse%20PNRR%20al%20Veneto_grafici.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venezia\condivisione\Programmazione_Generale\RECOVERY%20FUND\50.%20Sito%20Regione%20Veneto\Materiali%20per%20caricamento\2025-10-15\Database%20risorse%20PNRR%20al%20Veneto_grafici.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venezia\condivisione\Programmazione_Generale\RECOVERY%20FUND\50.%20Sito%20Regione%20Veneto\Materiali%20per%20caricamento\2023-04-28\PNRR_monitoraggio_28%20aprile%202023.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venezia\condivisione\Programmazione_Generale\RECOVERY%20FUND\50.%20Sito%20Regione%20Veneto\Materiali%20per%20caricamento\2023-04-28\PNRR_monitoraggio_28%20aprile%202023.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venezia\condivisione\Programmazione_Generale\RECOVERY%20FUND\50.%20Sito%20Regione%20Veneto\Materiali%20per%20caricamento\2023-04-28\PNRR_monitoraggio_28%20aprile%202023.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venezia\condivisione\Programmazione_Generale\RECOVERY%20FUND\50.%20Sito%20Regione%20Veneto\Materiali%20per%20caricamento\2023-04-28\PNRR_monitoraggio_28%20aprile%202023.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venezia\condivisione\Programmazione_Generale\RECOVERY%20FUND\50.%20Sito%20Regione%20Veneto\Materiali%20per%20caricamento\2023-04-28\PNRR_monitoraggio_28%20aprile%202023.xlsx"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612395223614042"/>
          <c:y val="3.1707636790755743E-2"/>
          <c:w val="0.86946453234231313"/>
          <c:h val="0.69147179677405335"/>
        </c:manualLayout>
      </c:layout>
      <c:barChart>
        <c:barDir val="col"/>
        <c:grouping val="clustered"/>
        <c:varyColors val="0"/>
        <c:ser>
          <c:idx val="0"/>
          <c:order val="0"/>
          <c:spPr>
            <a:solidFill>
              <a:srgbClr val="3483CA">
                <a:alpha val="69804"/>
              </a:srgbClr>
            </a:solidFill>
            <a:ln>
              <a:noFill/>
            </a:ln>
            <a:effectLst/>
          </c:spPr>
          <c:invertIfNegative val="0"/>
          <c:dPt>
            <c:idx val="1"/>
            <c:invertIfNegative val="0"/>
            <c:bubble3D val="0"/>
            <c:spPr>
              <a:solidFill>
                <a:srgbClr val="0000FF">
                  <a:alpha val="70000"/>
                </a:srgbClr>
              </a:solidFill>
              <a:ln>
                <a:noFill/>
              </a:ln>
              <a:effectLst/>
            </c:spPr>
            <c:extLst>
              <c:ext xmlns:c16="http://schemas.microsoft.com/office/drawing/2014/chart" uri="{C3380CC4-5D6E-409C-BE32-E72D297353CC}">
                <c16:uniqueId val="{00000001-C9E4-4C35-A84F-7C79B170EA57}"/>
              </c:ext>
            </c:extLst>
          </c:dPt>
          <c:dPt>
            <c:idx val="2"/>
            <c:invertIfNegative val="0"/>
            <c:bubble3D val="0"/>
            <c:spPr>
              <a:solidFill>
                <a:srgbClr val="3483CA">
                  <a:alpha val="70000"/>
                </a:srgbClr>
              </a:solidFill>
              <a:ln>
                <a:noFill/>
              </a:ln>
              <a:effectLst/>
            </c:spPr>
            <c:extLst>
              <c:ext xmlns:c16="http://schemas.microsoft.com/office/drawing/2014/chart" uri="{C3380CC4-5D6E-409C-BE32-E72D297353CC}">
                <c16:uniqueId val="{00000003-C9E4-4C35-A84F-7C79B170EA57}"/>
              </c:ext>
            </c:extLst>
          </c:dPt>
          <c:dPt>
            <c:idx val="3"/>
            <c:invertIfNegative val="0"/>
            <c:bubble3D val="0"/>
            <c:spPr>
              <a:solidFill>
                <a:srgbClr val="0000FF">
                  <a:alpha val="70000"/>
                </a:srgbClr>
              </a:solidFill>
              <a:ln>
                <a:noFill/>
              </a:ln>
              <a:effectLst/>
            </c:spPr>
            <c:extLst>
              <c:ext xmlns:c16="http://schemas.microsoft.com/office/drawing/2014/chart" uri="{C3380CC4-5D6E-409C-BE32-E72D297353CC}">
                <c16:uniqueId val="{00000005-C9E4-4C35-A84F-7C79B170EA57}"/>
              </c:ext>
            </c:extLst>
          </c:dPt>
          <c:dPt>
            <c:idx val="4"/>
            <c:invertIfNegative val="0"/>
            <c:bubble3D val="0"/>
            <c:spPr>
              <a:solidFill>
                <a:srgbClr val="3483CA">
                  <a:alpha val="70000"/>
                </a:srgbClr>
              </a:solidFill>
              <a:ln>
                <a:noFill/>
              </a:ln>
              <a:effectLst/>
            </c:spPr>
            <c:extLst>
              <c:ext xmlns:c16="http://schemas.microsoft.com/office/drawing/2014/chart" uri="{C3380CC4-5D6E-409C-BE32-E72D297353CC}">
                <c16:uniqueId val="{00000007-C9E4-4C35-A84F-7C79B170EA57}"/>
              </c:ext>
            </c:extLst>
          </c:dPt>
          <c:dPt>
            <c:idx val="5"/>
            <c:invertIfNegative val="0"/>
            <c:bubble3D val="0"/>
            <c:spPr>
              <a:solidFill>
                <a:srgbClr val="0000FF">
                  <a:alpha val="70000"/>
                </a:srgbClr>
              </a:solidFill>
              <a:ln>
                <a:noFill/>
              </a:ln>
              <a:effectLst/>
            </c:spPr>
            <c:extLst>
              <c:ext xmlns:c16="http://schemas.microsoft.com/office/drawing/2014/chart" uri="{C3380CC4-5D6E-409C-BE32-E72D297353CC}">
                <c16:uniqueId val="{00000009-C9E4-4C35-A84F-7C79B170EA57}"/>
              </c:ext>
            </c:extLst>
          </c:dPt>
          <c:dPt>
            <c:idx val="6"/>
            <c:invertIfNegative val="0"/>
            <c:bubble3D val="0"/>
            <c:spPr>
              <a:solidFill>
                <a:srgbClr val="3483CA">
                  <a:alpha val="70000"/>
                </a:srgbClr>
              </a:solidFill>
              <a:ln>
                <a:noFill/>
              </a:ln>
              <a:effectLst/>
            </c:spPr>
            <c:extLst>
              <c:ext xmlns:c16="http://schemas.microsoft.com/office/drawing/2014/chart" uri="{C3380CC4-5D6E-409C-BE32-E72D297353CC}">
                <c16:uniqueId val="{0000000B-C9E4-4C35-A84F-7C79B170EA57}"/>
              </c:ext>
            </c:extLst>
          </c:dPt>
          <c:dPt>
            <c:idx val="7"/>
            <c:invertIfNegative val="0"/>
            <c:bubble3D val="0"/>
            <c:spPr>
              <a:solidFill>
                <a:srgbClr val="0000FF">
                  <a:alpha val="70000"/>
                </a:srgbClr>
              </a:solidFill>
              <a:ln>
                <a:noFill/>
              </a:ln>
              <a:effectLst/>
            </c:spPr>
            <c:extLst>
              <c:ext xmlns:c16="http://schemas.microsoft.com/office/drawing/2014/chart" uri="{C3380CC4-5D6E-409C-BE32-E72D297353CC}">
                <c16:uniqueId val="{0000000D-C9E4-4C35-A84F-7C79B170EA57}"/>
              </c:ext>
            </c:extLst>
          </c:dPt>
          <c:dPt>
            <c:idx val="8"/>
            <c:invertIfNegative val="0"/>
            <c:bubble3D val="0"/>
            <c:spPr>
              <a:solidFill>
                <a:srgbClr val="3483CA">
                  <a:alpha val="70000"/>
                </a:srgbClr>
              </a:solidFill>
              <a:ln>
                <a:noFill/>
              </a:ln>
              <a:effectLst/>
            </c:spPr>
            <c:extLst>
              <c:ext xmlns:c16="http://schemas.microsoft.com/office/drawing/2014/chart" uri="{C3380CC4-5D6E-409C-BE32-E72D297353CC}">
                <c16:uniqueId val="{0000000F-C9E4-4C35-A84F-7C79B170EA57}"/>
              </c:ext>
            </c:extLst>
          </c:dPt>
          <c:dPt>
            <c:idx val="9"/>
            <c:invertIfNegative val="0"/>
            <c:bubble3D val="0"/>
            <c:spPr>
              <a:solidFill>
                <a:srgbClr val="0000FF">
                  <a:alpha val="70000"/>
                </a:srgbClr>
              </a:solidFill>
              <a:ln>
                <a:noFill/>
              </a:ln>
              <a:effectLst/>
            </c:spPr>
            <c:extLst>
              <c:ext xmlns:c16="http://schemas.microsoft.com/office/drawing/2014/chart" uri="{C3380CC4-5D6E-409C-BE32-E72D297353CC}">
                <c16:uniqueId val="{00000011-C9E4-4C35-A84F-7C79B170EA57}"/>
              </c:ext>
            </c:extLst>
          </c:dPt>
          <c:dPt>
            <c:idx val="10"/>
            <c:invertIfNegative val="0"/>
            <c:bubble3D val="0"/>
            <c:spPr>
              <a:solidFill>
                <a:srgbClr val="3483CA">
                  <a:alpha val="70000"/>
                </a:srgbClr>
              </a:solidFill>
              <a:ln>
                <a:noFill/>
              </a:ln>
              <a:effectLst/>
            </c:spPr>
            <c:extLst>
              <c:ext xmlns:c16="http://schemas.microsoft.com/office/drawing/2014/chart" uri="{C3380CC4-5D6E-409C-BE32-E72D297353CC}">
                <c16:uniqueId val="{00000013-C9E4-4C35-A84F-7C79B170EA57}"/>
              </c:ext>
            </c:extLst>
          </c:dPt>
          <c:dPt>
            <c:idx val="11"/>
            <c:invertIfNegative val="0"/>
            <c:bubble3D val="0"/>
            <c:spPr>
              <a:solidFill>
                <a:srgbClr val="0000FF">
                  <a:alpha val="70000"/>
                </a:srgbClr>
              </a:solidFill>
              <a:ln>
                <a:noFill/>
              </a:ln>
              <a:effectLst/>
            </c:spPr>
            <c:extLst>
              <c:ext xmlns:c16="http://schemas.microsoft.com/office/drawing/2014/chart" uri="{C3380CC4-5D6E-409C-BE32-E72D297353CC}">
                <c16:uniqueId val="{00000015-C9E4-4C35-A84F-7C79B170EA57}"/>
              </c:ext>
            </c:extLst>
          </c:dPt>
          <c:dPt>
            <c:idx val="12"/>
            <c:invertIfNegative val="0"/>
            <c:bubble3D val="0"/>
            <c:spPr>
              <a:solidFill>
                <a:srgbClr val="3483CA">
                  <a:alpha val="70000"/>
                </a:srgbClr>
              </a:solidFill>
              <a:ln>
                <a:noFill/>
              </a:ln>
              <a:effectLst/>
            </c:spPr>
            <c:extLst>
              <c:ext xmlns:c16="http://schemas.microsoft.com/office/drawing/2014/chart" uri="{C3380CC4-5D6E-409C-BE32-E72D297353CC}">
                <c16:uniqueId val="{00000017-C9E4-4C35-A84F-7C79B170EA57}"/>
              </c:ext>
            </c:extLst>
          </c:dPt>
          <c:cat>
            <c:strRef>
              <c:f>Materie!$A$18:$A$30</c:f>
              <c:strCache>
                <c:ptCount val="13"/>
                <c:pt idx="0">
                  <c:v>Infrastrutture e trasporti</c:v>
                </c:pt>
                <c:pt idx="1">
                  <c:v>Efficienza energetica edifici</c:v>
                </c:pt>
                <c:pt idx="2">
                  <c:v>Istruzione</c:v>
                </c:pt>
                <c:pt idx="3">
                  <c:v>Salute</c:v>
                </c:pt>
                <c:pt idx="4">
                  <c:v>Infrastrutture e politiche sociali</c:v>
                </c:pt>
                <c:pt idx="5">
                  <c:v>Agricoltura ed economia circolare</c:v>
                </c:pt>
                <c:pt idx="6">
                  <c:v>Turismo e cultura</c:v>
                </c:pt>
                <c:pt idx="7">
                  <c:v>Territorio e ambiente</c:v>
                </c:pt>
                <c:pt idx="8">
                  <c:v>Ricerca e innovazione</c:v>
                </c:pt>
                <c:pt idx="9">
                  <c:v>Innovazione imprese</c:v>
                </c:pt>
                <c:pt idx="10">
                  <c:v>Energia</c:v>
                </c:pt>
                <c:pt idx="11">
                  <c:v>Politiche per il lavoro</c:v>
                </c:pt>
                <c:pt idx="12">
                  <c:v>Digitalizzazione e innovazione PA</c:v>
                </c:pt>
              </c:strCache>
            </c:strRef>
          </c:cat>
          <c:val>
            <c:numRef>
              <c:f>Materie!$B$18:$B$30</c:f>
              <c:numCache>
                <c:formatCode>_-* #,##0.00\ _€_-;\-* #,##0.00\ _€_-;_-* "-"??\ _€_-;_-@_-</c:formatCode>
                <c:ptCount val="13"/>
                <c:pt idx="0">
                  <c:v>5024827689.7700005</c:v>
                </c:pt>
                <c:pt idx="1">
                  <c:v>1875808617.4100084</c:v>
                </c:pt>
                <c:pt idx="2">
                  <c:v>1491641182.2800112</c:v>
                </c:pt>
                <c:pt idx="3">
                  <c:v>1295727089.2800002</c:v>
                </c:pt>
                <c:pt idx="4">
                  <c:v>842267705.03857195</c:v>
                </c:pt>
                <c:pt idx="5">
                  <c:v>773346398.38100076</c:v>
                </c:pt>
                <c:pt idx="6">
                  <c:v>650915738.02999997</c:v>
                </c:pt>
                <c:pt idx="7">
                  <c:v>646683324.98999989</c:v>
                </c:pt>
                <c:pt idx="8">
                  <c:v>637114195.55999982</c:v>
                </c:pt>
                <c:pt idx="9">
                  <c:v>452962268.25999993</c:v>
                </c:pt>
                <c:pt idx="10">
                  <c:v>415761362.01599991</c:v>
                </c:pt>
                <c:pt idx="11">
                  <c:v>388996986.37663388</c:v>
                </c:pt>
                <c:pt idx="12">
                  <c:v>251358920.39999998</c:v>
                </c:pt>
              </c:numCache>
            </c:numRef>
          </c:val>
          <c:extLst>
            <c:ext xmlns:c16="http://schemas.microsoft.com/office/drawing/2014/chart" uri="{C3380CC4-5D6E-409C-BE32-E72D297353CC}">
              <c16:uniqueId val="{00000018-C9E4-4C35-A84F-7C79B170EA57}"/>
            </c:ext>
          </c:extLst>
        </c:ser>
        <c:dLbls>
          <c:showLegendKey val="0"/>
          <c:showVal val="0"/>
          <c:showCatName val="0"/>
          <c:showSerName val="0"/>
          <c:showPercent val="0"/>
          <c:showBubbleSize val="0"/>
        </c:dLbls>
        <c:gapWidth val="25"/>
        <c:overlap val="-100"/>
        <c:axId val="496156816"/>
        <c:axId val="496159440"/>
      </c:barChart>
      <c:catAx>
        <c:axId val="496156816"/>
        <c:scaling>
          <c:orientation val="minMax"/>
        </c:scaling>
        <c:delete val="0"/>
        <c:axPos val="b"/>
        <c:numFmt formatCode="General" sourceLinked="1"/>
        <c:majorTickMark val="out"/>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cap="none" spc="20" normalizeH="0" baseline="0">
                <a:solidFill>
                  <a:schemeClr val="tx1">
                    <a:lumMod val="65000"/>
                    <a:lumOff val="35000"/>
                  </a:schemeClr>
                </a:solidFill>
                <a:latin typeface="+mn-lt"/>
                <a:ea typeface="+mn-ea"/>
                <a:cs typeface="+mn-cs"/>
              </a:defRPr>
            </a:pPr>
            <a:endParaRPr lang="it-IT"/>
          </a:p>
        </c:txPr>
        <c:crossAx val="496159440"/>
        <c:crosses val="autoZero"/>
        <c:auto val="1"/>
        <c:lblAlgn val="ctr"/>
        <c:lblOffset val="100"/>
        <c:noMultiLvlLbl val="0"/>
      </c:catAx>
      <c:valAx>
        <c:axId val="496159440"/>
        <c:scaling>
          <c:orientation val="minMax"/>
          <c:max val="5000000000"/>
        </c:scaling>
        <c:delete val="0"/>
        <c:axPos val="l"/>
        <c:majorGridlines>
          <c:spPr>
            <a:ln w="9525" cap="flat" cmpd="sng" algn="ctr">
              <a:solidFill>
                <a:schemeClr val="tx1">
                  <a:lumMod val="5000"/>
                  <a:lumOff val="95000"/>
                </a:schemeClr>
              </a:solidFill>
              <a:round/>
            </a:ln>
            <a:effectLst/>
          </c:spPr>
        </c:majorGridlines>
        <c:numFmt formatCode="_-* #,##0.00\ _€_-;\-* #,##0.00\ _€_-;_-* &quot;-&quot;??\ _€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spc="20" baseline="0">
                <a:solidFill>
                  <a:schemeClr val="tx1">
                    <a:lumMod val="65000"/>
                    <a:lumOff val="35000"/>
                  </a:schemeClr>
                </a:solidFill>
                <a:latin typeface="+mn-lt"/>
                <a:ea typeface="+mn-ea"/>
                <a:cs typeface="+mn-cs"/>
              </a:defRPr>
            </a:pPr>
            <a:endParaRPr lang="it-IT"/>
          </a:p>
        </c:txPr>
        <c:crossAx val="4961568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673121112779188"/>
          <c:y val="0.16024460484106157"/>
          <c:w val="0.60925916847942641"/>
          <c:h val="0.79803787547389926"/>
        </c:manualLayout>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1F4E79"/>
              </a:solidFill>
              <a:ln>
                <a:noFill/>
              </a:ln>
              <a:effectLst/>
            </c:spPr>
            <c:extLst>
              <c:ext xmlns:c16="http://schemas.microsoft.com/office/drawing/2014/chart" uri="{C3380CC4-5D6E-409C-BE32-E72D297353CC}">
                <c16:uniqueId val="{00000001-9EE2-4C76-A3D0-192E50835C8B}"/>
              </c:ext>
            </c:extLst>
          </c:dPt>
          <c:dPt>
            <c:idx val="1"/>
            <c:invertIfNegative val="0"/>
            <c:bubble3D val="0"/>
            <c:spPr>
              <a:solidFill>
                <a:srgbClr val="003399"/>
              </a:solidFill>
              <a:ln>
                <a:noFill/>
              </a:ln>
              <a:effectLst/>
            </c:spPr>
            <c:extLst>
              <c:ext xmlns:c16="http://schemas.microsoft.com/office/drawing/2014/chart" uri="{C3380CC4-5D6E-409C-BE32-E72D297353CC}">
                <c16:uniqueId val="{00000003-9EE2-4C76-A3D0-192E50835C8B}"/>
              </c:ext>
            </c:extLst>
          </c:dPt>
          <c:dPt>
            <c:idx val="2"/>
            <c:invertIfNegative val="0"/>
            <c:bubble3D val="0"/>
            <c:spPr>
              <a:solidFill>
                <a:srgbClr val="0000FF"/>
              </a:solidFill>
              <a:ln>
                <a:noFill/>
              </a:ln>
              <a:effectLst/>
            </c:spPr>
            <c:extLst>
              <c:ext xmlns:c16="http://schemas.microsoft.com/office/drawing/2014/chart" uri="{C3380CC4-5D6E-409C-BE32-E72D297353CC}">
                <c16:uniqueId val="{00000005-9EE2-4C76-A3D0-192E50835C8B}"/>
              </c:ext>
            </c:extLst>
          </c:dPt>
          <c:dPt>
            <c:idx val="3"/>
            <c:invertIfNegative val="0"/>
            <c:bubble3D val="0"/>
            <c:spPr>
              <a:solidFill>
                <a:srgbClr val="3366FF"/>
              </a:solidFill>
              <a:ln>
                <a:noFill/>
              </a:ln>
              <a:effectLst/>
            </c:spPr>
            <c:extLst>
              <c:ext xmlns:c16="http://schemas.microsoft.com/office/drawing/2014/chart" uri="{C3380CC4-5D6E-409C-BE32-E72D297353CC}">
                <c16:uniqueId val="{00000007-9EE2-4C76-A3D0-192E50835C8B}"/>
              </c:ext>
            </c:extLst>
          </c:dPt>
          <c:dPt>
            <c:idx val="4"/>
            <c:invertIfNegative val="0"/>
            <c:bubble3D val="0"/>
            <c:spPr>
              <a:solidFill>
                <a:srgbClr val="6699FF"/>
              </a:solidFill>
              <a:ln>
                <a:noFill/>
              </a:ln>
              <a:effectLst/>
            </c:spPr>
            <c:extLst>
              <c:ext xmlns:c16="http://schemas.microsoft.com/office/drawing/2014/chart" uri="{C3380CC4-5D6E-409C-BE32-E72D297353CC}">
                <c16:uniqueId val="{00000009-9EE2-4C76-A3D0-192E50835C8B}"/>
              </c:ext>
            </c:extLst>
          </c:dPt>
          <c:dPt>
            <c:idx val="5"/>
            <c:invertIfNegative val="0"/>
            <c:bubble3D val="0"/>
            <c:spPr>
              <a:solidFill>
                <a:srgbClr val="0099FF"/>
              </a:solidFill>
              <a:ln>
                <a:noFill/>
              </a:ln>
              <a:effectLst/>
            </c:spPr>
            <c:extLst>
              <c:ext xmlns:c16="http://schemas.microsoft.com/office/drawing/2014/chart" uri="{C3380CC4-5D6E-409C-BE32-E72D297353CC}">
                <c16:uniqueId val="{0000000B-9EE2-4C76-A3D0-192E50835C8B}"/>
              </c:ext>
            </c:extLst>
          </c:dPt>
          <c:dPt>
            <c:idx val="6"/>
            <c:invertIfNegative val="0"/>
            <c:bubble3D val="0"/>
            <c:spPr>
              <a:solidFill>
                <a:srgbClr val="99CCFF"/>
              </a:solidFill>
              <a:ln>
                <a:noFill/>
              </a:ln>
              <a:effectLst/>
            </c:spPr>
            <c:extLst>
              <c:ext xmlns:c16="http://schemas.microsoft.com/office/drawing/2014/chart" uri="{C3380CC4-5D6E-409C-BE32-E72D297353CC}">
                <c16:uniqueId val="{0000000D-9EE2-4C76-A3D0-192E50835C8B}"/>
              </c:ext>
            </c:extLst>
          </c:dPt>
          <c:dPt>
            <c:idx val="7"/>
            <c:invertIfNegative val="0"/>
            <c:bubble3D val="0"/>
            <c:spPr>
              <a:solidFill>
                <a:srgbClr val="CCCCFF"/>
              </a:solidFill>
              <a:ln>
                <a:noFill/>
              </a:ln>
              <a:effectLst/>
            </c:spPr>
            <c:extLst>
              <c:ext xmlns:c16="http://schemas.microsoft.com/office/drawing/2014/chart" uri="{C3380CC4-5D6E-409C-BE32-E72D297353CC}">
                <c16:uniqueId val="{0000000F-9EE2-4C76-A3D0-192E50835C8B}"/>
              </c:ext>
            </c:extLst>
          </c:dPt>
          <c:dPt>
            <c:idx val="8"/>
            <c:invertIfNegative val="0"/>
            <c:bubble3D val="0"/>
            <c:spPr>
              <a:solidFill>
                <a:srgbClr val="CCFFCC"/>
              </a:solidFill>
              <a:ln>
                <a:noFill/>
              </a:ln>
              <a:effectLst/>
            </c:spPr>
            <c:extLst>
              <c:ext xmlns:c16="http://schemas.microsoft.com/office/drawing/2014/chart" uri="{C3380CC4-5D6E-409C-BE32-E72D297353CC}">
                <c16:uniqueId val="{00000011-9EE2-4C76-A3D0-192E50835C8B}"/>
              </c:ext>
            </c:extLst>
          </c:dPt>
          <c:dPt>
            <c:idx val="9"/>
            <c:invertIfNegative val="0"/>
            <c:bubble3D val="0"/>
            <c:spPr>
              <a:solidFill>
                <a:srgbClr val="8ADCAD"/>
              </a:solidFill>
              <a:ln>
                <a:noFill/>
              </a:ln>
              <a:effectLst/>
            </c:spPr>
            <c:extLst>
              <c:ext xmlns:c16="http://schemas.microsoft.com/office/drawing/2014/chart" uri="{C3380CC4-5D6E-409C-BE32-E72D297353CC}">
                <c16:uniqueId val="{00000013-9EE2-4C76-A3D0-192E50835C8B}"/>
              </c:ext>
            </c:extLst>
          </c:dPt>
          <c:dPt>
            <c:idx val="10"/>
            <c:invertIfNegative val="0"/>
            <c:bubble3D val="0"/>
            <c:spPr>
              <a:solidFill>
                <a:srgbClr val="66FF66"/>
              </a:solidFill>
              <a:ln>
                <a:noFill/>
              </a:ln>
              <a:effectLst/>
            </c:spPr>
            <c:extLst>
              <c:ext xmlns:c16="http://schemas.microsoft.com/office/drawing/2014/chart" uri="{C3380CC4-5D6E-409C-BE32-E72D297353CC}">
                <c16:uniqueId val="{00000015-9EE2-4C76-A3D0-192E50835C8B}"/>
              </c:ext>
            </c:extLst>
          </c:dPt>
          <c:dPt>
            <c:idx val="12"/>
            <c:invertIfNegative val="0"/>
            <c:bubble3D val="0"/>
            <c:spPr>
              <a:solidFill>
                <a:srgbClr val="BBE3C7"/>
              </a:solidFill>
              <a:ln>
                <a:noFill/>
              </a:ln>
              <a:effectLst/>
            </c:spPr>
            <c:extLst>
              <c:ext xmlns:c16="http://schemas.microsoft.com/office/drawing/2014/chart" uri="{C3380CC4-5D6E-409C-BE32-E72D297353CC}">
                <c16:uniqueId val="{00000017-9EE2-4C76-A3D0-192E50835C8B}"/>
              </c:ext>
            </c:extLst>
          </c:dPt>
          <c:dPt>
            <c:idx val="13"/>
            <c:invertIfNegative val="0"/>
            <c:bubble3D val="0"/>
            <c:spPr>
              <a:solidFill>
                <a:srgbClr val="E9F4E8"/>
              </a:solidFill>
              <a:ln>
                <a:noFill/>
              </a:ln>
              <a:effectLst/>
            </c:spPr>
            <c:extLst>
              <c:ext xmlns:c16="http://schemas.microsoft.com/office/drawing/2014/chart" uri="{C3380CC4-5D6E-409C-BE32-E72D297353CC}">
                <c16:uniqueId val="{00000019-9EE2-4C76-A3D0-192E50835C8B}"/>
              </c:ext>
            </c:extLst>
          </c:dPt>
          <c:cat>
            <c:strRef>
              <c:f>Soggetti!$A$16:$A$26</c:f>
              <c:strCache>
                <c:ptCount val="11"/>
                <c:pt idx="0">
                  <c:v>Società partecipate nazionali</c:v>
                </c:pt>
                <c:pt idx="1">
                  <c:v>Ministeri</c:v>
                </c:pt>
                <c:pt idx="2">
                  <c:v>Comuni</c:v>
                </c:pt>
                <c:pt idx="3">
                  <c:v>Regione del Veneto</c:v>
                </c:pt>
                <c:pt idx="4">
                  <c:v>Altri enti</c:v>
                </c:pt>
                <c:pt idx="5">
                  <c:v>Università e AFAM</c:v>
                </c:pt>
                <c:pt idx="6">
                  <c:v>Istituti scolastici</c:v>
                </c:pt>
                <c:pt idx="7">
                  <c:v>Porti</c:v>
                </c:pt>
                <c:pt idx="8">
                  <c:v>Imprese</c:v>
                </c:pt>
                <c:pt idx="9">
                  <c:v>Province e Città Metropolitana</c:v>
                </c:pt>
                <c:pt idx="10">
                  <c:v>Istituti e luoghi di cultura</c:v>
                </c:pt>
              </c:strCache>
            </c:strRef>
          </c:cat>
          <c:val>
            <c:numRef>
              <c:f>Soggetti!$B$16:$B$26</c:f>
              <c:numCache>
                <c:formatCode>_(* #,##0.00_);_(* \(#,##0.00\);_(* "-"??_);_(@_)</c:formatCode>
                <c:ptCount val="11"/>
                <c:pt idx="0">
                  <c:v>4443167252.2110004</c:v>
                </c:pt>
                <c:pt idx="1">
                  <c:v>2606031173.2066283</c:v>
                </c:pt>
                <c:pt idx="2">
                  <c:v>2493953026.3285713</c:v>
                </c:pt>
                <c:pt idx="3">
                  <c:v>2178809390.4299998</c:v>
                </c:pt>
                <c:pt idx="4">
                  <c:v>833948971.87999988</c:v>
                </c:pt>
                <c:pt idx="5">
                  <c:v>592056684.52000022</c:v>
                </c:pt>
                <c:pt idx="6">
                  <c:v>419441225.12000132</c:v>
                </c:pt>
                <c:pt idx="7">
                  <c:v>378745786.25999999</c:v>
                </c:pt>
                <c:pt idx="8">
                  <c:v>305313384.90600002</c:v>
                </c:pt>
                <c:pt idx="9">
                  <c:v>273113266.25999999</c:v>
                </c:pt>
                <c:pt idx="10">
                  <c:v>222831316.67000002</c:v>
                </c:pt>
              </c:numCache>
            </c:numRef>
          </c:val>
          <c:extLst>
            <c:ext xmlns:c16="http://schemas.microsoft.com/office/drawing/2014/chart" uri="{C3380CC4-5D6E-409C-BE32-E72D297353CC}">
              <c16:uniqueId val="{0000001A-9EE2-4C76-A3D0-192E50835C8B}"/>
            </c:ext>
          </c:extLst>
        </c:ser>
        <c:dLbls>
          <c:showLegendKey val="0"/>
          <c:showVal val="0"/>
          <c:showCatName val="0"/>
          <c:showSerName val="0"/>
          <c:showPercent val="0"/>
          <c:showBubbleSize val="0"/>
        </c:dLbls>
        <c:gapWidth val="35"/>
        <c:axId val="330163096"/>
        <c:axId val="330160144"/>
      </c:barChart>
      <c:catAx>
        <c:axId val="330163096"/>
        <c:scaling>
          <c:orientation val="minMax"/>
        </c:scaling>
        <c:delete val="0"/>
        <c:axPos val="b"/>
        <c:numFmt formatCode="General" sourceLinked="1"/>
        <c:majorTickMark val="none"/>
        <c:minorTickMark val="none"/>
        <c:tickLblPos val="none"/>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330160144"/>
        <c:crosses val="autoZero"/>
        <c:auto val="1"/>
        <c:lblAlgn val="ctr"/>
        <c:lblOffset val="100"/>
        <c:noMultiLvlLbl val="0"/>
      </c:catAx>
      <c:valAx>
        <c:axId val="330160144"/>
        <c:scaling>
          <c:orientation val="minMax"/>
          <c:max val="4500000000"/>
          <c:min val="0"/>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330163096"/>
        <c:crosses val="autoZero"/>
        <c:crossBetween val="between"/>
      </c:valAx>
      <c:spPr>
        <a:noFill/>
        <a:ln>
          <a:noFill/>
        </a:ln>
        <a:effectLst/>
      </c:spPr>
    </c:plotArea>
    <c:legend>
      <c:legendPos val="r"/>
      <c:layout>
        <c:manualLayout>
          <c:xMode val="edge"/>
          <c:yMode val="edge"/>
          <c:x val="0.7649316512965062"/>
          <c:y val="0.17137357830271216"/>
          <c:w val="0.22534072224434981"/>
          <c:h val="0.75472896617089524"/>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it-I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it-I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dLblPos val="inEnd"/>
          <c:showLegendKey val="0"/>
          <c:showVal val="0"/>
          <c:showCatName val="0"/>
          <c:showSerName val="0"/>
          <c:showPercent val="1"/>
          <c:showBubbleSize val="0"/>
          <c:separator>
</c:separator>
          <c:extLst>
            <c:ext xmlns:c15="http://schemas.microsoft.com/office/drawing/2012/chart" uri="{CE6537A1-D6FC-4f65-9D91-7224C49458BB}"/>
          </c:extLst>
        </c:dLbl>
      </c:pivotFmt>
      <c:pivotFmt>
        <c:idx val="1"/>
        <c:spPr>
          <a:solidFill>
            <a:schemeClr val="accent6">
              <a:lumMod val="60000"/>
              <a:lumOff val="40000"/>
            </a:schemeClr>
          </a:solidFill>
          <a:ln w="19050">
            <a:solidFill>
              <a:schemeClr val="lt1"/>
            </a:solidFill>
          </a:ln>
          <a:effectLst/>
        </c:spPr>
        <c:dLbl>
          <c:idx val="0"/>
          <c:dLblPos val="inEnd"/>
          <c:showLegendKey val="0"/>
          <c:showVal val="0"/>
          <c:showCatName val="0"/>
          <c:showSerName val="0"/>
          <c:showPercent val="1"/>
          <c:showBubbleSize val="0"/>
          <c:extLst>
            <c:ext xmlns:c15="http://schemas.microsoft.com/office/drawing/2012/chart" uri="{CE6537A1-D6FC-4f65-9D91-7224C49458BB}"/>
          </c:extLst>
        </c:dLbl>
      </c:pivotFmt>
      <c:pivotFmt>
        <c:idx val="2"/>
        <c:spPr>
          <a:solidFill>
            <a:srgbClr val="FF8585"/>
          </a:solidFill>
          <a:ln w="19050">
            <a:solidFill>
              <a:schemeClr val="lt1"/>
            </a:solidFill>
          </a:ln>
          <a:effectLst/>
        </c:spPr>
      </c:pivotFmt>
      <c:pivotFmt>
        <c:idx val="3"/>
        <c:spPr>
          <a:solidFill>
            <a:schemeClr val="accent2">
              <a:lumMod val="60000"/>
              <a:lumOff val="40000"/>
            </a:schemeClr>
          </a:solidFill>
          <a:ln w="19050">
            <a:solidFill>
              <a:schemeClr val="lt1"/>
            </a:solidFill>
          </a:ln>
          <a:effectLst/>
        </c:spPr>
      </c:pivotFmt>
      <c:pivotFmt>
        <c:idx val="4"/>
        <c:spPr>
          <a:solidFill>
            <a:srgbClr val="EFAFE6"/>
          </a:solidFill>
          <a:ln w="19050">
            <a:solidFill>
              <a:schemeClr val="lt1"/>
            </a:solidFill>
          </a:ln>
          <a:effectLst/>
        </c:spPr>
      </c:pivotFmt>
      <c:pivotFmt>
        <c:idx val="5"/>
        <c:spPr>
          <a:solidFill>
            <a:srgbClr val="FFE699"/>
          </a:solidFill>
          <a:ln w="19050">
            <a:solidFill>
              <a:schemeClr val="lt1"/>
            </a:solidFill>
          </a:ln>
          <a:effectLst/>
        </c:spPr>
      </c:pivotFmt>
      <c:pivotFmt>
        <c:idx val="6"/>
        <c:spPr>
          <a:solidFill>
            <a:schemeClr val="accent5">
              <a:lumMod val="40000"/>
              <a:lumOff val="60000"/>
            </a:schemeClr>
          </a:solidFill>
          <a:ln w="19050">
            <a:solidFill>
              <a:schemeClr val="lt1"/>
            </a:solidFill>
          </a:ln>
          <a:effectLst/>
        </c:spPr>
        <c:dLbl>
          <c:idx val="0"/>
          <c:dLblPos val="inEnd"/>
          <c:showLegendKey val="0"/>
          <c:showVal val="0"/>
          <c:showCatName val="0"/>
          <c:showSerName val="0"/>
          <c:showPercent val="1"/>
          <c:showBubbleSize val="0"/>
          <c:extLst>
            <c:ext xmlns:c15="http://schemas.microsoft.com/office/drawing/2012/chart" uri="{CE6537A1-D6FC-4f65-9D91-7224C49458BB}"/>
          </c:extLst>
        </c:dLbl>
      </c:pivotFmt>
    </c:pivotFmts>
    <c:plotArea>
      <c:layout>
        <c:manualLayout>
          <c:layoutTarget val="inner"/>
          <c:xMode val="edge"/>
          <c:yMode val="edge"/>
          <c:x val="3.9208987083002834E-2"/>
          <c:y val="0.12234490241792403"/>
          <c:w val="0.47618092020019953"/>
          <c:h val="0.91432098759089375"/>
        </c:manualLayout>
      </c:layout>
      <c:pieChart>
        <c:varyColors val="1"/>
        <c:ser>
          <c:idx val="0"/>
          <c:order val="0"/>
          <c:dPt>
            <c:idx val="0"/>
            <c:bubble3D val="0"/>
            <c:spPr>
              <a:solidFill>
                <a:srgbClr val="BDD7EE"/>
              </a:solidFill>
              <a:ln w="19050">
                <a:solidFill>
                  <a:schemeClr val="lt1"/>
                </a:solidFill>
              </a:ln>
              <a:effectLst/>
            </c:spPr>
            <c:extLst>
              <c:ext xmlns:c16="http://schemas.microsoft.com/office/drawing/2014/chart" uri="{C3380CC4-5D6E-409C-BE32-E72D297353CC}">
                <c16:uniqueId val="{00000001-6D8F-42E2-97A0-407C70884F51}"/>
              </c:ext>
            </c:extLst>
          </c:dPt>
          <c:dPt>
            <c:idx val="1"/>
            <c:bubble3D val="0"/>
            <c:spPr>
              <a:solidFill>
                <a:srgbClr val="A9D18E"/>
              </a:solidFill>
              <a:ln w="19050">
                <a:solidFill>
                  <a:schemeClr val="lt1"/>
                </a:solidFill>
              </a:ln>
              <a:effectLst/>
            </c:spPr>
            <c:extLst>
              <c:ext xmlns:c16="http://schemas.microsoft.com/office/drawing/2014/chart" uri="{C3380CC4-5D6E-409C-BE32-E72D297353CC}">
                <c16:uniqueId val="{00000003-6D8F-42E2-97A0-407C70884F51}"/>
              </c:ext>
            </c:extLst>
          </c:dPt>
          <c:dPt>
            <c:idx val="2"/>
            <c:bubble3D val="0"/>
            <c:spPr>
              <a:solidFill>
                <a:srgbClr val="FF8585"/>
              </a:solidFill>
              <a:ln w="19050">
                <a:solidFill>
                  <a:schemeClr val="lt1"/>
                </a:solidFill>
              </a:ln>
              <a:effectLst/>
            </c:spPr>
            <c:extLst>
              <c:ext xmlns:c16="http://schemas.microsoft.com/office/drawing/2014/chart" uri="{C3380CC4-5D6E-409C-BE32-E72D297353CC}">
                <c16:uniqueId val="{00000005-6D8F-42E2-97A0-407C70884F51}"/>
              </c:ext>
            </c:extLst>
          </c:dPt>
          <c:dPt>
            <c:idx val="3"/>
            <c:bubble3D val="0"/>
            <c:spPr>
              <a:solidFill>
                <a:srgbClr val="F4B183"/>
              </a:solidFill>
              <a:ln w="19050">
                <a:solidFill>
                  <a:schemeClr val="lt1"/>
                </a:solidFill>
              </a:ln>
              <a:effectLst/>
            </c:spPr>
            <c:extLst>
              <c:ext xmlns:c16="http://schemas.microsoft.com/office/drawing/2014/chart" uri="{C3380CC4-5D6E-409C-BE32-E72D297353CC}">
                <c16:uniqueId val="{00000007-6D8F-42E2-97A0-407C70884F51}"/>
              </c:ext>
            </c:extLst>
          </c:dPt>
          <c:dPt>
            <c:idx val="4"/>
            <c:bubble3D val="0"/>
            <c:spPr>
              <a:solidFill>
                <a:srgbClr val="EFAFE6"/>
              </a:solidFill>
              <a:ln w="19050">
                <a:solidFill>
                  <a:schemeClr val="lt1"/>
                </a:solidFill>
              </a:ln>
              <a:effectLst/>
            </c:spPr>
            <c:extLst>
              <c:ext xmlns:c16="http://schemas.microsoft.com/office/drawing/2014/chart" uri="{C3380CC4-5D6E-409C-BE32-E72D297353CC}">
                <c16:uniqueId val="{00000009-6D8F-42E2-97A0-407C70884F51}"/>
              </c:ext>
            </c:extLst>
          </c:dPt>
          <c:dPt>
            <c:idx val="5"/>
            <c:bubble3D val="0"/>
            <c:spPr>
              <a:solidFill>
                <a:srgbClr val="FFE699"/>
              </a:solidFill>
              <a:ln w="19050">
                <a:solidFill>
                  <a:schemeClr val="lt1"/>
                </a:solidFill>
              </a:ln>
              <a:effectLst/>
            </c:spPr>
            <c:extLst>
              <c:ext xmlns:c16="http://schemas.microsoft.com/office/drawing/2014/chart" uri="{C3380CC4-5D6E-409C-BE32-E72D297353CC}">
                <c16:uniqueId val="{0000000B-6D8F-42E2-97A0-407C70884F51}"/>
              </c:ext>
            </c:extLst>
          </c:dPt>
          <c:dPt>
            <c:idx val="6"/>
            <c:bubble3D val="0"/>
            <c:spPr>
              <a:solidFill>
                <a:srgbClr val="008000"/>
              </a:solidFill>
              <a:ln w="19050">
                <a:solidFill>
                  <a:schemeClr val="lt1"/>
                </a:solidFill>
              </a:ln>
              <a:effectLst/>
            </c:spPr>
            <c:extLst>
              <c:ext xmlns:c16="http://schemas.microsoft.com/office/drawing/2014/chart" uri="{C3380CC4-5D6E-409C-BE32-E72D297353CC}">
                <c16:uniqueId val="{0000000D-6D8F-42E2-97A0-407C70884F51}"/>
              </c:ext>
            </c:extLst>
          </c:dPt>
          <c:dLbls>
            <c:dLbl>
              <c:idx val="0"/>
              <c:layout>
                <c:manualLayout>
                  <c:x val="-5.3808271401438151E-2"/>
                  <c:y val="0.10220770450159228"/>
                </c:manualLayout>
              </c:layout>
              <c:tx>
                <c:rich>
                  <a:bodyPr/>
                  <a:lstStyle/>
                  <a:p>
                    <a:fld id="{8DB1B3D5-2668-4E80-AB2F-77693C745098}" type="CELLRANGE">
                      <a:rPr lang="en-US"/>
                      <a:pPr/>
                      <a:t>[INTERVALLOCELLE]</a:t>
                    </a:fld>
                    <a:endParaRPr lang="en-US" baseline="0"/>
                  </a:p>
                  <a:p>
                    <a:fld id="{45D0D472-7F1A-4837-9951-A41408A37912}" type="PERCENTAGE">
                      <a:rPr lang="en-US"/>
                      <a:pPr/>
                      <a:t>[PERCENTUALE]</a:t>
                    </a:fld>
                    <a:endParaRPr lang="it-IT"/>
                  </a:p>
                </c:rich>
              </c:tx>
              <c:dLblPos val="bestFit"/>
              <c:showLegendKey val="0"/>
              <c:showVal val="0"/>
              <c:showCatName val="0"/>
              <c:showSerName val="0"/>
              <c:showPercent val="1"/>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1-6D8F-42E2-97A0-407C70884F51}"/>
                </c:ext>
              </c:extLst>
            </c:dLbl>
            <c:dLbl>
              <c:idx val="1"/>
              <c:layout>
                <c:manualLayout>
                  <c:x val="-0.12714965584769938"/>
                  <c:y val="-1.9673161194564314E-2"/>
                </c:manualLayout>
              </c:layout>
              <c:tx>
                <c:rich>
                  <a:bodyPr/>
                  <a:lstStyle/>
                  <a:p>
                    <a:fld id="{C768D6BD-AD4C-4449-8CCA-172F47A3C3F1}" type="CELLRANGE">
                      <a:rPr lang="en-US"/>
                      <a:pPr/>
                      <a:t>[INTERVALLOCELLE]</a:t>
                    </a:fld>
                    <a:endParaRPr lang="en-US" baseline="0"/>
                  </a:p>
                  <a:p>
                    <a:fld id="{00A3F1E2-7E5A-4A74-92B2-4EA81175F9BA}" type="PERCENTAGE">
                      <a:rPr lang="en-US"/>
                      <a:pPr/>
                      <a:t>[PERCENTUALE]</a:t>
                    </a:fld>
                    <a:endParaRPr lang="it-IT"/>
                  </a:p>
                </c:rich>
              </c:tx>
              <c:dLblPos val="bestFit"/>
              <c:showLegendKey val="0"/>
              <c:showVal val="0"/>
              <c:showCatName val="0"/>
              <c:showSerName val="0"/>
              <c:showPercent val="1"/>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3-6D8F-42E2-97A0-407C70884F51}"/>
                </c:ext>
              </c:extLst>
            </c:dLbl>
            <c:dLbl>
              <c:idx val="2"/>
              <c:layout>
                <c:manualLayout>
                  <c:x val="6.6040397643102919E-2"/>
                  <c:y val="-0.10546365955990802"/>
                </c:manualLayout>
              </c:layout>
              <c:tx>
                <c:rich>
                  <a:bodyPr/>
                  <a:lstStyle/>
                  <a:p>
                    <a:fld id="{41BA5D49-D634-41EA-B8D7-CEFDEEB19FCA}" type="CELLRANGE">
                      <a:rPr lang="en-US"/>
                      <a:pPr/>
                      <a:t>[INTERVALLOCELLE]</a:t>
                    </a:fld>
                    <a:endParaRPr lang="en-US" baseline="0"/>
                  </a:p>
                  <a:p>
                    <a:fld id="{DE3AB6B7-1D5A-46CA-97FC-569E4B2D44EF}" type="PERCENTAGE">
                      <a:rPr lang="en-US"/>
                      <a:pPr/>
                      <a:t>[PERCENTUALE]</a:t>
                    </a:fld>
                    <a:endParaRPr lang="it-IT"/>
                  </a:p>
                </c:rich>
              </c:tx>
              <c:dLblPos val="bestFit"/>
              <c:showLegendKey val="0"/>
              <c:showVal val="0"/>
              <c:showCatName val="0"/>
              <c:showSerName val="0"/>
              <c:showPercent val="1"/>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5-6D8F-42E2-97A0-407C70884F51}"/>
                </c:ext>
              </c:extLst>
            </c:dLbl>
            <c:dLbl>
              <c:idx val="3"/>
              <c:layout>
                <c:manualLayout>
                  <c:x val="5.8435855252816048E-2"/>
                  <c:y val="2.344030761903753E-2"/>
                </c:manualLayout>
              </c:layout>
              <c:tx>
                <c:rich>
                  <a:bodyPr/>
                  <a:lstStyle/>
                  <a:p>
                    <a:fld id="{19B30939-1B11-4AD9-873C-CEAAB8F1102D}" type="CELLRANGE">
                      <a:rPr lang="en-US"/>
                      <a:pPr/>
                      <a:t>[INTERVALLOCELLE]</a:t>
                    </a:fld>
                    <a:endParaRPr lang="en-US" baseline="0"/>
                  </a:p>
                  <a:p>
                    <a:fld id="{CCE2D919-2C51-4B23-BD54-D5AAB5425567}" type="PERCENTAGE">
                      <a:rPr lang="en-US"/>
                      <a:pPr/>
                      <a:t>[PERCENTUALE]</a:t>
                    </a:fld>
                    <a:endParaRPr lang="it-IT"/>
                  </a:p>
                </c:rich>
              </c:tx>
              <c:dLblPos val="bestFit"/>
              <c:showLegendKey val="0"/>
              <c:showVal val="0"/>
              <c:showCatName val="0"/>
              <c:showSerName val="0"/>
              <c:showPercent val="1"/>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7-6D8F-42E2-97A0-407C70884F51}"/>
                </c:ext>
              </c:extLst>
            </c:dLbl>
            <c:dLbl>
              <c:idx val="4"/>
              <c:layout>
                <c:manualLayout>
                  <c:x val="8.5815793265400564E-2"/>
                  <c:y val="0.11740370272089953"/>
                </c:manualLayout>
              </c:layout>
              <c:tx>
                <c:rich>
                  <a:bodyPr/>
                  <a:lstStyle/>
                  <a:p>
                    <a:fld id="{D2FF681D-6692-47F0-9263-09E4A7053DE4}" type="CELLRANGE">
                      <a:rPr lang="en-US"/>
                      <a:pPr/>
                      <a:t>[INTERVALLOCELLE]</a:t>
                    </a:fld>
                    <a:endParaRPr lang="en-US" baseline="0"/>
                  </a:p>
                  <a:p>
                    <a:fld id="{3A448859-7AF7-4AA5-9946-E55E94957466}" type="PERCENTAGE">
                      <a:rPr lang="en-US"/>
                      <a:pPr/>
                      <a:t>[PERCENTUALE]</a:t>
                    </a:fld>
                    <a:endParaRPr lang="it-IT"/>
                  </a:p>
                </c:rich>
              </c:tx>
              <c:dLblPos val="bestFit"/>
              <c:showLegendKey val="0"/>
              <c:showVal val="0"/>
              <c:showCatName val="0"/>
              <c:showSerName val="0"/>
              <c:showPercent val="1"/>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9-6D8F-42E2-97A0-407C70884F51}"/>
                </c:ext>
              </c:extLst>
            </c:dLbl>
            <c:dLbl>
              <c:idx val="5"/>
              <c:layout>
                <c:manualLayout>
                  <c:x val="5.1366849669614058E-2"/>
                  <c:y val="0.10009075573349924"/>
                </c:manualLayout>
              </c:layout>
              <c:tx>
                <c:rich>
                  <a:bodyPr/>
                  <a:lstStyle/>
                  <a:p>
                    <a:fld id="{43C3D50B-9FF1-4BD7-BF3B-9A73B524B4B3}" type="CELLRANGE">
                      <a:rPr lang="en-US" baseline="0"/>
                      <a:pPr/>
                      <a:t>[INTERVALLOCELLE]</a:t>
                    </a:fld>
                    <a:r>
                      <a:rPr lang="en-US" baseline="0"/>
                      <a:t>
</a:t>
                    </a:r>
                    <a:fld id="{3571C080-F343-42D4-AAF3-CB40D3C04B44}" type="PERCENTAGE">
                      <a:rPr lang="en-US" baseline="0"/>
                      <a:pPr/>
                      <a:t>[PERCENTUALE]</a:t>
                    </a:fld>
                    <a:endParaRPr lang="en-US" baseline="0"/>
                  </a:p>
                </c:rich>
              </c:tx>
              <c:dLblPos val="bestFit"/>
              <c:showLegendKey val="0"/>
              <c:showVal val="0"/>
              <c:showCatName val="0"/>
              <c:showSerName val="0"/>
              <c:showPercent val="1"/>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B-6D8F-42E2-97A0-407C70884F51}"/>
                </c:ext>
              </c:extLst>
            </c:dLbl>
            <c:dLbl>
              <c:idx val="6"/>
              <c:tx>
                <c:rich>
                  <a:bodyPr/>
                  <a:lstStyle/>
                  <a:p>
                    <a:fld id="{D230246F-CE74-4184-A7B8-637A376FD4F9}" type="CELLRANGE">
                      <a:rPr lang="it-IT"/>
                      <a:pPr/>
                      <a:t>[INTERVALLOCELLE]</a:t>
                    </a:fld>
                    <a:r>
                      <a:rPr lang="it-IT" baseline="0"/>
                      <a:t>
</a:t>
                    </a:r>
                    <a:fld id="{10FBE575-83D8-46DA-A441-8E6D7A0B3B07}" type="PERCENTAGE">
                      <a:rPr lang="it-IT" baseline="0"/>
                      <a:pPr/>
                      <a:t>[PERCENTUALE]</a:t>
                    </a:fld>
                    <a:endParaRPr lang="it-IT" baseline="0"/>
                  </a:p>
                </c:rich>
              </c:tx>
              <c:dLblPos val="inEnd"/>
              <c:showLegendKey val="0"/>
              <c:showVal val="0"/>
              <c:showCatName val="0"/>
              <c:showSerName val="0"/>
              <c:showPercent val="1"/>
              <c:showBubbleSize val="0"/>
              <c:separator>
</c:separator>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6D8F-42E2-97A0-407C70884F51}"/>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it-IT"/>
              </a:p>
            </c:txPr>
            <c:dLblPos val="inEnd"/>
            <c:showLegendKey val="0"/>
            <c:showVal val="0"/>
            <c:showCatName val="0"/>
            <c:showSerName val="0"/>
            <c:showPercent val="1"/>
            <c:showBubbleSize val="0"/>
            <c:separator>
</c:separator>
            <c:showLeaderLines val="0"/>
            <c:extLst>
              <c:ext xmlns:c15="http://schemas.microsoft.com/office/drawing/2012/chart" uri="{CE6537A1-D6FC-4f65-9D91-7224C49458BB}">
                <c15:showDataLabelsRange val="1"/>
              </c:ext>
            </c:extLst>
          </c:dLbls>
          <c:cat>
            <c:strRef>
              <c:f>Missioni!$B$12:$B$18</c:f>
              <c:strCache>
                <c:ptCount val="7"/>
                <c:pt idx="0">
                  <c:v>M1 - DIGITALIZZAZIONE, INNOVAZIONE, COMPETITIVITÀ E CULTURA - 1.355.236.926,69 €</c:v>
                </c:pt>
                <c:pt idx="1">
                  <c:v>M2 - RIVOLUZIONE VERDE E TRANSIZIONE ECOLOGICA - 4.728.499.689,29 €</c:v>
                </c:pt>
                <c:pt idx="2">
                  <c:v>M3 - INFRASTRUTTURE PER UNA MOBILITÀ SOSTENIBILE - 4.079.423.825,93 €</c:v>
                </c:pt>
                <c:pt idx="3">
                  <c:v>M4 - ISTRUZIONE E RICERCA - 2.128.755.377,84 €</c:v>
                </c:pt>
                <c:pt idx="4">
                  <c:v>M5 - INCLUSIONE E COESIONE - 1.136.964.814,14 €</c:v>
                </c:pt>
                <c:pt idx="5">
                  <c:v>M6 - SALUTE - 1.295.727.089,28 €</c:v>
                </c:pt>
                <c:pt idx="6">
                  <c:v>M7 - REPOWEREU - 9.313.826,07 €</c:v>
                </c:pt>
              </c:strCache>
            </c:strRef>
          </c:cat>
          <c:val>
            <c:numRef>
              <c:f>Missioni!$C$12:$C$18</c:f>
              <c:numCache>
                <c:formatCode>_(* #,##0.00_);_(* \(#,##0.00\);_(* "-"??_);_(@_)</c:formatCode>
                <c:ptCount val="7"/>
                <c:pt idx="0">
                  <c:v>1355236926.6900001</c:v>
                </c:pt>
                <c:pt idx="1">
                  <c:v>4728499689.2869902</c:v>
                </c:pt>
                <c:pt idx="2">
                  <c:v>4079423825.9299998</c:v>
                </c:pt>
                <c:pt idx="3">
                  <c:v>2128755377.8400099</c:v>
                </c:pt>
                <c:pt idx="4">
                  <c:v>1138673621.1752052</c:v>
                </c:pt>
                <c:pt idx="5">
                  <c:v>1295727089.28</c:v>
                </c:pt>
                <c:pt idx="6">
                  <c:v>21094947.589999996</c:v>
                </c:pt>
              </c:numCache>
            </c:numRef>
          </c:val>
          <c:extLst>
            <c:ext xmlns:c15="http://schemas.microsoft.com/office/drawing/2012/chart" uri="{02D57815-91ED-43cb-92C2-25804820EDAC}">
              <c15:datalabelsRange>
                <c15:f>'\\venezia\condivisione\Programmazione_Generale\RECOVERY FUND\50. Sito Regione Veneto\Materiali per caricamento\2025-01-15\[Database PNRR in Veneto al 15 gennaio 2025_slide.xlsx]Missioni'!$A$11:$A$17</c15:f>
                <c15:dlblRangeCache>
                  <c:ptCount val="7"/>
                  <c:pt idx="0">
                    <c:v>MISSIONE 1</c:v>
                  </c:pt>
                  <c:pt idx="1">
                    <c:v>MISSIONE 2</c:v>
                  </c:pt>
                  <c:pt idx="2">
                    <c:v>MISSIONE 3</c:v>
                  </c:pt>
                  <c:pt idx="3">
                    <c:v>MISSIONE 4</c:v>
                  </c:pt>
                  <c:pt idx="4">
                    <c:v>MISSIONE 5</c:v>
                  </c:pt>
                  <c:pt idx="5">
                    <c:v>MISSIONE 6</c:v>
                  </c:pt>
                  <c:pt idx="6">
                    <c:v>MISSIONE 7</c:v>
                  </c:pt>
                </c15:dlblRangeCache>
              </c15:datalabelsRange>
            </c:ext>
            <c:ext xmlns:c16="http://schemas.microsoft.com/office/drawing/2014/chart" uri="{C3380CC4-5D6E-409C-BE32-E72D297353CC}">
              <c16:uniqueId val="{0000000E-6D8F-42E2-97A0-407C70884F51}"/>
            </c:ext>
          </c:extLst>
        </c:ser>
        <c:dLbls>
          <c:showLegendKey val="0"/>
          <c:showVal val="0"/>
          <c:showCatName val="0"/>
          <c:showSerName val="0"/>
          <c:showPercent val="0"/>
          <c:showBubbleSize val="0"/>
          <c:showLeaderLines val="0"/>
        </c:dLbls>
        <c:firstSliceAng val="0"/>
      </c:pieChart>
      <c:spPr>
        <a:noFill/>
        <a:ln>
          <a:noFill/>
        </a:ln>
        <a:effectLst/>
      </c:spPr>
    </c:plotArea>
    <c:legend>
      <c:legendPos val="r"/>
      <c:layout>
        <c:manualLayout>
          <c:xMode val="edge"/>
          <c:yMode val="edge"/>
          <c:x val="0.57117658818446215"/>
          <c:y val="0.19558165398816676"/>
          <c:w val="0.40992474220820679"/>
          <c:h val="0.70396926641153101"/>
        </c:manualLayout>
      </c:layout>
      <c:overlay val="0"/>
      <c:spPr>
        <a:noFill/>
        <a:ln>
          <a:noFill/>
        </a:ln>
        <a:effectLst/>
      </c:spPr>
      <c:txPr>
        <a:bodyPr rot="0" spcFirstLastPara="1" vertOverflow="ellipsis" vert="horz" wrap="square" anchor="ctr" anchorCtr="1"/>
        <a:lstStyle/>
        <a:p>
          <a:pPr rtl="0">
            <a:defRPr sz="1000" b="0" i="0" u="none" strike="noStrike" kern="1200" baseline="0">
              <a:solidFill>
                <a:sysClr val="windowText" lastClr="000000"/>
              </a:solidFill>
              <a:latin typeface="+mn-lt"/>
              <a:ea typeface="+mn-ea"/>
              <a:cs typeface="+mn-cs"/>
            </a:defRPr>
          </a:pPr>
          <a:endParaRPr lang="it-I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it-I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1"/>
          <c:showCatName val="0"/>
          <c:showSerName val="0"/>
          <c:showPercent val="0"/>
          <c:showBubbleSize val="0"/>
          <c:showLeaderLines val="0"/>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1"/>
          <c:showCatName val="0"/>
          <c:showSerName val="0"/>
          <c:showPercent val="0"/>
          <c:showBubbleSize val="0"/>
          <c:showLeaderLines val="0"/>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1"/>
          <c:showCatName val="0"/>
          <c:showSerName val="0"/>
          <c:showPercent val="0"/>
          <c:showBubbleSize val="0"/>
          <c:showLeaderLines val="0"/>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1"/>
          <c:showCatName val="0"/>
          <c:showSerName val="0"/>
          <c:showPercent val="0"/>
          <c:showBubbleSize val="0"/>
          <c:showLeaderLines val="0"/>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1"/>
          <c:showCatName val="0"/>
          <c:showSerName val="0"/>
          <c:showPercent val="0"/>
          <c:showBubbleSize val="0"/>
          <c:showLeaderLines val="0"/>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900"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bg1"/>
    </cs:fontRef>
    <cs:spPr>
      <a:solidFill>
        <a:schemeClr val="tx1">
          <a:lumMod val="50000"/>
          <a:lumOff val="50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1600"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900" kern="1200" spc="20" baseline="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14015" cy="490409"/>
          </a:xfrm>
          <a:prstGeom prst="rect">
            <a:avLst/>
          </a:prstGeom>
        </p:spPr>
        <p:txBody>
          <a:bodyPr vert="horz" lIns="91440" tIns="45720" rIns="91440" bIns="45720" rtlCol="0"/>
          <a:lstStyle>
            <a:lvl1pPr algn="l">
              <a:defRPr sz="1200"/>
            </a:lvl1pPr>
          </a:lstStyle>
          <a:p>
            <a:endParaRPr lang="it-IT" dirty="0"/>
          </a:p>
        </p:txBody>
      </p:sp>
      <p:sp>
        <p:nvSpPr>
          <p:cNvPr id="3" name="Segnaposto data 2"/>
          <p:cNvSpPr>
            <a:spLocks noGrp="1"/>
          </p:cNvSpPr>
          <p:nvPr>
            <p:ph type="dt" idx="1"/>
          </p:nvPr>
        </p:nvSpPr>
        <p:spPr>
          <a:xfrm>
            <a:off x="3809079" y="0"/>
            <a:ext cx="2914015" cy="490409"/>
          </a:xfrm>
          <a:prstGeom prst="rect">
            <a:avLst/>
          </a:prstGeom>
        </p:spPr>
        <p:txBody>
          <a:bodyPr vert="horz" lIns="91440" tIns="45720" rIns="91440" bIns="45720" rtlCol="0"/>
          <a:lstStyle>
            <a:lvl1pPr algn="r">
              <a:defRPr sz="1200"/>
            </a:lvl1pPr>
          </a:lstStyle>
          <a:p>
            <a:fld id="{F01A1AF8-53C4-449F-A760-7DE889A67A43}" type="datetimeFigureOut">
              <a:rPr lang="it-IT" smtClean="0"/>
              <a:t>20/10/2025</a:t>
            </a:fld>
            <a:endParaRPr lang="it-IT" dirty="0"/>
          </a:p>
        </p:txBody>
      </p:sp>
      <p:sp>
        <p:nvSpPr>
          <p:cNvPr id="4" name="Segnaposto immagine diapositiva 3"/>
          <p:cNvSpPr>
            <a:spLocks noGrp="1" noRot="1" noChangeAspect="1"/>
          </p:cNvSpPr>
          <p:nvPr>
            <p:ph type="sldImg" idx="2"/>
          </p:nvPr>
        </p:nvSpPr>
        <p:spPr>
          <a:xfrm>
            <a:off x="1163638" y="1222375"/>
            <a:ext cx="4397375" cy="3298825"/>
          </a:xfrm>
          <a:prstGeom prst="rect">
            <a:avLst/>
          </a:prstGeom>
          <a:noFill/>
          <a:ln w="12700">
            <a:solidFill>
              <a:prstClr val="black"/>
            </a:solidFill>
          </a:ln>
        </p:spPr>
        <p:txBody>
          <a:bodyPr vert="horz" lIns="91440" tIns="45720" rIns="91440" bIns="45720" rtlCol="0" anchor="ctr"/>
          <a:lstStyle/>
          <a:p>
            <a:endParaRPr lang="it-IT" dirty="0"/>
          </a:p>
        </p:txBody>
      </p:sp>
      <p:sp>
        <p:nvSpPr>
          <p:cNvPr id="5" name="Segnaposto note 4"/>
          <p:cNvSpPr>
            <a:spLocks noGrp="1"/>
          </p:cNvSpPr>
          <p:nvPr>
            <p:ph type="body" sz="quarter" idx="3"/>
          </p:nvPr>
        </p:nvSpPr>
        <p:spPr>
          <a:xfrm>
            <a:off x="672465" y="4703852"/>
            <a:ext cx="5379720" cy="3848606"/>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283830"/>
            <a:ext cx="2914015" cy="490408"/>
          </a:xfrm>
          <a:prstGeom prst="rect">
            <a:avLst/>
          </a:prstGeom>
        </p:spPr>
        <p:txBody>
          <a:bodyPr vert="horz" lIns="91440" tIns="45720" rIns="91440" bIns="45720" rtlCol="0" anchor="b"/>
          <a:lstStyle>
            <a:lvl1pPr algn="l">
              <a:defRPr sz="1200"/>
            </a:lvl1pPr>
          </a:lstStyle>
          <a:p>
            <a:endParaRPr lang="it-IT" dirty="0"/>
          </a:p>
        </p:txBody>
      </p:sp>
      <p:sp>
        <p:nvSpPr>
          <p:cNvPr id="7" name="Segnaposto numero diapositiva 6"/>
          <p:cNvSpPr>
            <a:spLocks noGrp="1"/>
          </p:cNvSpPr>
          <p:nvPr>
            <p:ph type="sldNum" sz="quarter" idx="5"/>
          </p:nvPr>
        </p:nvSpPr>
        <p:spPr>
          <a:xfrm>
            <a:off x="3809079" y="9283830"/>
            <a:ext cx="2914015" cy="490408"/>
          </a:xfrm>
          <a:prstGeom prst="rect">
            <a:avLst/>
          </a:prstGeom>
        </p:spPr>
        <p:txBody>
          <a:bodyPr vert="horz" lIns="91440" tIns="45720" rIns="91440" bIns="45720" rtlCol="0" anchor="b"/>
          <a:lstStyle>
            <a:lvl1pPr algn="r">
              <a:defRPr sz="1200"/>
            </a:lvl1pPr>
          </a:lstStyle>
          <a:p>
            <a:fld id="{160077F8-A8F5-49A1-94A2-0943EAEA6E42}" type="slidenum">
              <a:rPr lang="it-IT" smtClean="0"/>
              <a:t>‹N›</a:t>
            </a:fld>
            <a:endParaRPr lang="it-IT" dirty="0"/>
          </a:p>
        </p:txBody>
      </p:sp>
    </p:spTree>
    <p:extLst>
      <p:ext uri="{BB962C8B-B14F-4D97-AF65-F5344CB8AC3E}">
        <p14:creationId xmlns:p14="http://schemas.microsoft.com/office/powerpoint/2010/main" val="7186731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160077F8-A8F5-49A1-94A2-0943EAEA6E42}" type="slidenum">
              <a:rPr lang="it-IT" smtClean="0"/>
              <a:t>3</a:t>
            </a:fld>
            <a:endParaRPr lang="it-IT" dirty="0"/>
          </a:p>
        </p:txBody>
      </p:sp>
    </p:spTree>
    <p:extLst>
      <p:ext uri="{BB962C8B-B14F-4D97-AF65-F5344CB8AC3E}">
        <p14:creationId xmlns:p14="http://schemas.microsoft.com/office/powerpoint/2010/main" val="1610028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it-IT"/>
              <a:t>Fare clic per modificare lo stile del titolo</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5552485-C8CA-41BA-BFC6-05425604CF61}" type="datetime1">
              <a:rPr lang="it-IT" smtClean="0"/>
              <a:t>20/10/2025</a:t>
            </a:fld>
            <a:endParaRPr lang="it-IT" dirty="0"/>
          </a:p>
        </p:txBody>
      </p:sp>
      <p:sp>
        <p:nvSpPr>
          <p:cNvPr id="5" name="Footer Placeholder 4"/>
          <p:cNvSpPr>
            <a:spLocks noGrp="1"/>
          </p:cNvSpPr>
          <p:nvPr>
            <p:ph type="ftr" sz="quarter" idx="11"/>
          </p:nvPr>
        </p:nvSpPr>
        <p:spPr/>
        <p:txBody>
          <a:bodyPr/>
          <a:lstStyle/>
          <a:p>
            <a:r>
              <a:rPr lang="it-IT" dirty="0"/>
              <a:t>1</a:t>
            </a:r>
          </a:p>
        </p:txBody>
      </p:sp>
      <p:sp>
        <p:nvSpPr>
          <p:cNvPr id="6" name="Slide Number Placeholder 5"/>
          <p:cNvSpPr>
            <a:spLocks noGrp="1"/>
          </p:cNvSpPr>
          <p:nvPr>
            <p:ph type="sldNum" sz="quarter" idx="12"/>
          </p:nvPr>
        </p:nvSpPr>
        <p:spPr/>
        <p:txBody>
          <a:bodyPr/>
          <a:lstStyle/>
          <a:p>
            <a:fld id="{21C6F733-6905-4128-9236-663906E6616F}" type="slidenum">
              <a:rPr lang="it-IT" smtClean="0"/>
              <a:pPr/>
              <a:t>‹N›</a:t>
            </a:fld>
            <a:endParaRPr lang="it-IT" dirty="0"/>
          </a:p>
        </p:txBody>
      </p:sp>
      <p:sp>
        <p:nvSpPr>
          <p:cNvPr id="7" name="Rettangolo 6"/>
          <p:cNvSpPr/>
          <p:nvPr userDrawn="1"/>
        </p:nvSpPr>
        <p:spPr>
          <a:xfrm>
            <a:off x="-1" y="6377477"/>
            <a:ext cx="9144001" cy="211255"/>
          </a:xfrm>
          <a:prstGeom prst="rect">
            <a:avLst/>
          </a:prstGeom>
          <a:gradFill flip="none" rotWithShape="1">
            <a:gsLst>
              <a:gs pos="91000">
                <a:srgbClr val="096D90"/>
              </a:gs>
              <a:gs pos="8000">
                <a:srgbClr val="95C0D0"/>
              </a:gs>
              <a:gs pos="1000">
                <a:schemeClr val="accent1">
                  <a:lumMod val="5000"/>
                  <a:lumOff val="95000"/>
                </a:schemeClr>
              </a:gs>
            </a:gsLst>
            <a:lin ang="27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sz="1800" dirty="0">
              <a:solidFill>
                <a:prstClr val="white"/>
              </a:solidFill>
            </a:endParaRPr>
          </a:p>
        </p:txBody>
      </p:sp>
    </p:spTree>
    <p:extLst>
      <p:ext uri="{BB962C8B-B14F-4D97-AF65-F5344CB8AC3E}">
        <p14:creationId xmlns:p14="http://schemas.microsoft.com/office/powerpoint/2010/main" val="3616963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968B8CC-FEB5-465F-A05A-97B89E19E9CC}" type="datetime1">
              <a:rPr lang="it-IT" smtClean="0"/>
              <a:t>20/10/2025</a:t>
            </a:fld>
            <a:endParaRPr lang="it-IT" dirty="0"/>
          </a:p>
        </p:txBody>
      </p:sp>
      <p:sp>
        <p:nvSpPr>
          <p:cNvPr id="5" name="Footer Placeholder 4"/>
          <p:cNvSpPr>
            <a:spLocks noGrp="1"/>
          </p:cNvSpPr>
          <p:nvPr>
            <p:ph type="ftr" sz="quarter" idx="11"/>
          </p:nvPr>
        </p:nvSpPr>
        <p:spPr/>
        <p:txBody>
          <a:bodyPr/>
          <a:lstStyle/>
          <a:p>
            <a:r>
              <a:rPr lang="it-IT" dirty="0"/>
              <a:t>1</a:t>
            </a:r>
          </a:p>
        </p:txBody>
      </p:sp>
      <p:sp>
        <p:nvSpPr>
          <p:cNvPr id="6" name="Slide Number Placeholder 5"/>
          <p:cNvSpPr>
            <a:spLocks noGrp="1"/>
          </p:cNvSpPr>
          <p:nvPr>
            <p:ph type="sldNum" sz="quarter" idx="12"/>
          </p:nvPr>
        </p:nvSpPr>
        <p:spPr/>
        <p:txBody>
          <a:bodyPr/>
          <a:lstStyle/>
          <a:p>
            <a:fld id="{21C6F733-6905-4128-9236-663906E6616F}" type="slidenum">
              <a:rPr lang="it-IT" smtClean="0"/>
              <a:t>‹N›</a:t>
            </a:fld>
            <a:endParaRPr lang="it-IT" dirty="0"/>
          </a:p>
        </p:txBody>
      </p:sp>
    </p:spTree>
    <p:extLst>
      <p:ext uri="{BB962C8B-B14F-4D97-AF65-F5344CB8AC3E}">
        <p14:creationId xmlns:p14="http://schemas.microsoft.com/office/powerpoint/2010/main" val="1729653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9DB3012-C1AA-4ACB-AA0A-7F132ADC35E2}" type="datetime1">
              <a:rPr lang="it-IT" smtClean="0"/>
              <a:t>20/10/2025</a:t>
            </a:fld>
            <a:endParaRPr lang="it-IT" dirty="0"/>
          </a:p>
        </p:txBody>
      </p:sp>
      <p:sp>
        <p:nvSpPr>
          <p:cNvPr id="5" name="Footer Placeholder 4"/>
          <p:cNvSpPr>
            <a:spLocks noGrp="1"/>
          </p:cNvSpPr>
          <p:nvPr>
            <p:ph type="ftr" sz="quarter" idx="11"/>
          </p:nvPr>
        </p:nvSpPr>
        <p:spPr/>
        <p:txBody>
          <a:bodyPr/>
          <a:lstStyle/>
          <a:p>
            <a:r>
              <a:rPr lang="it-IT" dirty="0"/>
              <a:t>1</a:t>
            </a:r>
          </a:p>
        </p:txBody>
      </p:sp>
      <p:sp>
        <p:nvSpPr>
          <p:cNvPr id="6" name="Slide Number Placeholder 5"/>
          <p:cNvSpPr>
            <a:spLocks noGrp="1"/>
          </p:cNvSpPr>
          <p:nvPr>
            <p:ph type="sldNum" sz="quarter" idx="12"/>
          </p:nvPr>
        </p:nvSpPr>
        <p:spPr/>
        <p:txBody>
          <a:bodyPr/>
          <a:lstStyle/>
          <a:p>
            <a:fld id="{21C6F733-6905-4128-9236-663906E6616F}" type="slidenum">
              <a:rPr lang="it-IT" smtClean="0"/>
              <a:t>‹N›</a:t>
            </a:fld>
            <a:endParaRPr lang="it-IT" dirty="0"/>
          </a:p>
        </p:txBody>
      </p:sp>
    </p:spTree>
    <p:extLst>
      <p:ext uri="{BB962C8B-B14F-4D97-AF65-F5344CB8AC3E}">
        <p14:creationId xmlns:p14="http://schemas.microsoft.com/office/powerpoint/2010/main" val="3982373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Segnaposto data 6"/>
          <p:cNvSpPr>
            <a:spLocks noGrp="1"/>
          </p:cNvSpPr>
          <p:nvPr>
            <p:ph type="dt" sz="half" idx="10"/>
          </p:nvPr>
        </p:nvSpPr>
        <p:spPr/>
        <p:txBody>
          <a:bodyPr/>
          <a:lstStyle/>
          <a:p>
            <a:fld id="{EEBA1FAB-30A2-4D5F-A2CC-F355B3ECA993}" type="datetime1">
              <a:rPr lang="it-IT" smtClean="0"/>
              <a:t>20/10/2025</a:t>
            </a:fld>
            <a:endParaRPr lang="it-IT" dirty="0"/>
          </a:p>
        </p:txBody>
      </p:sp>
      <p:sp>
        <p:nvSpPr>
          <p:cNvPr id="8" name="Segnaposto piè di pagina 7"/>
          <p:cNvSpPr>
            <a:spLocks noGrp="1"/>
          </p:cNvSpPr>
          <p:nvPr>
            <p:ph type="ftr" sz="quarter" idx="11"/>
          </p:nvPr>
        </p:nvSpPr>
        <p:spPr/>
        <p:txBody>
          <a:bodyPr/>
          <a:lstStyle/>
          <a:p>
            <a:r>
              <a:rPr lang="it-IT"/>
              <a:t>1</a:t>
            </a:r>
            <a:endParaRPr lang="it-IT" dirty="0"/>
          </a:p>
        </p:txBody>
      </p:sp>
      <p:sp>
        <p:nvSpPr>
          <p:cNvPr id="9" name="Segnaposto numero diapositiva 8"/>
          <p:cNvSpPr>
            <a:spLocks noGrp="1"/>
          </p:cNvSpPr>
          <p:nvPr>
            <p:ph type="sldNum" sz="quarter" idx="12"/>
          </p:nvPr>
        </p:nvSpPr>
        <p:spPr/>
        <p:txBody>
          <a:bodyPr/>
          <a:lstStyle/>
          <a:p>
            <a:fld id="{21C6F733-6905-4128-9236-663906E6616F}" type="slidenum">
              <a:rPr lang="it-IT" smtClean="0"/>
              <a:t>‹N›</a:t>
            </a:fld>
            <a:endParaRPr lang="it-IT" dirty="0"/>
          </a:p>
        </p:txBody>
      </p:sp>
    </p:spTree>
    <p:extLst>
      <p:ext uri="{BB962C8B-B14F-4D97-AF65-F5344CB8AC3E}">
        <p14:creationId xmlns:p14="http://schemas.microsoft.com/office/powerpoint/2010/main" val="460379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it-IT"/>
              <a:t>Fare clic per modificare lo stile del titolo</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E1E4E140-583D-4777-8E57-9C77CA4FEFAE}" type="datetime1">
              <a:rPr lang="it-IT" smtClean="0"/>
              <a:t>20/10/2025</a:t>
            </a:fld>
            <a:endParaRPr lang="it-IT" dirty="0"/>
          </a:p>
        </p:txBody>
      </p:sp>
      <p:sp>
        <p:nvSpPr>
          <p:cNvPr id="5" name="Footer Placeholder 4"/>
          <p:cNvSpPr>
            <a:spLocks noGrp="1"/>
          </p:cNvSpPr>
          <p:nvPr>
            <p:ph type="ftr" sz="quarter" idx="11"/>
          </p:nvPr>
        </p:nvSpPr>
        <p:spPr/>
        <p:txBody>
          <a:bodyPr/>
          <a:lstStyle/>
          <a:p>
            <a:r>
              <a:rPr lang="it-IT" dirty="0"/>
              <a:t>1</a:t>
            </a:r>
          </a:p>
        </p:txBody>
      </p:sp>
      <p:sp>
        <p:nvSpPr>
          <p:cNvPr id="6" name="Slide Number Placeholder 5"/>
          <p:cNvSpPr>
            <a:spLocks noGrp="1"/>
          </p:cNvSpPr>
          <p:nvPr>
            <p:ph type="sldNum" sz="quarter" idx="12"/>
          </p:nvPr>
        </p:nvSpPr>
        <p:spPr/>
        <p:txBody>
          <a:bodyPr/>
          <a:lstStyle/>
          <a:p>
            <a:fld id="{21C6F733-6905-4128-9236-663906E6616F}" type="slidenum">
              <a:rPr lang="it-IT" smtClean="0"/>
              <a:t>‹N›</a:t>
            </a:fld>
            <a:endParaRPr lang="it-IT" dirty="0"/>
          </a:p>
        </p:txBody>
      </p:sp>
    </p:spTree>
    <p:extLst>
      <p:ext uri="{BB962C8B-B14F-4D97-AF65-F5344CB8AC3E}">
        <p14:creationId xmlns:p14="http://schemas.microsoft.com/office/powerpoint/2010/main" val="4011871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A419F8A8-2A83-4461-A75D-93ADD51ABF6B}" type="datetime1">
              <a:rPr lang="it-IT" smtClean="0"/>
              <a:t>20/10/2025</a:t>
            </a:fld>
            <a:endParaRPr lang="it-IT" dirty="0"/>
          </a:p>
        </p:txBody>
      </p:sp>
      <p:sp>
        <p:nvSpPr>
          <p:cNvPr id="6" name="Footer Placeholder 5"/>
          <p:cNvSpPr>
            <a:spLocks noGrp="1"/>
          </p:cNvSpPr>
          <p:nvPr>
            <p:ph type="ftr" sz="quarter" idx="11"/>
          </p:nvPr>
        </p:nvSpPr>
        <p:spPr/>
        <p:txBody>
          <a:bodyPr/>
          <a:lstStyle/>
          <a:p>
            <a:r>
              <a:rPr lang="it-IT" dirty="0"/>
              <a:t>1</a:t>
            </a:r>
          </a:p>
        </p:txBody>
      </p:sp>
      <p:sp>
        <p:nvSpPr>
          <p:cNvPr id="7" name="Slide Number Placeholder 6"/>
          <p:cNvSpPr>
            <a:spLocks noGrp="1"/>
          </p:cNvSpPr>
          <p:nvPr>
            <p:ph type="sldNum" sz="quarter" idx="12"/>
          </p:nvPr>
        </p:nvSpPr>
        <p:spPr/>
        <p:txBody>
          <a:bodyPr/>
          <a:lstStyle/>
          <a:p>
            <a:fld id="{21C6F733-6905-4128-9236-663906E6616F}" type="slidenum">
              <a:rPr lang="it-IT" smtClean="0"/>
              <a:t>‹N›</a:t>
            </a:fld>
            <a:endParaRPr lang="it-IT" dirty="0"/>
          </a:p>
        </p:txBody>
      </p:sp>
    </p:spTree>
    <p:extLst>
      <p:ext uri="{BB962C8B-B14F-4D97-AF65-F5344CB8AC3E}">
        <p14:creationId xmlns:p14="http://schemas.microsoft.com/office/powerpoint/2010/main" val="1779300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629842" y="2505075"/>
            <a:ext cx="3868340"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4629150" y="2505075"/>
            <a:ext cx="3887391"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C269F53-DFD1-4F02-8A34-FBEFCA6BCE39}" type="datetime1">
              <a:rPr lang="it-IT" smtClean="0"/>
              <a:t>20/10/2025</a:t>
            </a:fld>
            <a:endParaRPr lang="it-IT" dirty="0"/>
          </a:p>
        </p:txBody>
      </p:sp>
      <p:sp>
        <p:nvSpPr>
          <p:cNvPr id="8" name="Footer Placeholder 7"/>
          <p:cNvSpPr>
            <a:spLocks noGrp="1"/>
          </p:cNvSpPr>
          <p:nvPr>
            <p:ph type="ftr" sz="quarter" idx="11"/>
          </p:nvPr>
        </p:nvSpPr>
        <p:spPr/>
        <p:txBody>
          <a:bodyPr/>
          <a:lstStyle/>
          <a:p>
            <a:r>
              <a:rPr lang="it-IT" dirty="0"/>
              <a:t>1</a:t>
            </a:r>
          </a:p>
        </p:txBody>
      </p:sp>
      <p:sp>
        <p:nvSpPr>
          <p:cNvPr id="9" name="Slide Number Placeholder 8"/>
          <p:cNvSpPr>
            <a:spLocks noGrp="1"/>
          </p:cNvSpPr>
          <p:nvPr>
            <p:ph type="sldNum" sz="quarter" idx="12"/>
          </p:nvPr>
        </p:nvSpPr>
        <p:spPr/>
        <p:txBody>
          <a:bodyPr/>
          <a:lstStyle/>
          <a:p>
            <a:fld id="{21C6F733-6905-4128-9236-663906E6616F}" type="slidenum">
              <a:rPr lang="it-IT" smtClean="0"/>
              <a:t>‹N›</a:t>
            </a:fld>
            <a:endParaRPr lang="it-IT" dirty="0"/>
          </a:p>
        </p:txBody>
      </p:sp>
    </p:spTree>
    <p:extLst>
      <p:ext uri="{BB962C8B-B14F-4D97-AF65-F5344CB8AC3E}">
        <p14:creationId xmlns:p14="http://schemas.microsoft.com/office/powerpoint/2010/main" val="574259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8337BDF7-625F-48A0-A506-9F8509F664E7}" type="datetime1">
              <a:rPr lang="it-IT" smtClean="0"/>
              <a:t>20/10/2025</a:t>
            </a:fld>
            <a:endParaRPr lang="it-IT" dirty="0"/>
          </a:p>
        </p:txBody>
      </p:sp>
      <p:sp>
        <p:nvSpPr>
          <p:cNvPr id="4" name="Footer Placeholder 3"/>
          <p:cNvSpPr>
            <a:spLocks noGrp="1"/>
          </p:cNvSpPr>
          <p:nvPr>
            <p:ph type="ftr" sz="quarter" idx="11"/>
          </p:nvPr>
        </p:nvSpPr>
        <p:spPr/>
        <p:txBody>
          <a:bodyPr/>
          <a:lstStyle/>
          <a:p>
            <a:r>
              <a:rPr lang="it-IT" dirty="0"/>
              <a:t>1</a:t>
            </a:r>
          </a:p>
        </p:txBody>
      </p:sp>
      <p:sp>
        <p:nvSpPr>
          <p:cNvPr id="5" name="Slide Number Placeholder 4"/>
          <p:cNvSpPr>
            <a:spLocks noGrp="1"/>
          </p:cNvSpPr>
          <p:nvPr>
            <p:ph type="sldNum" sz="quarter" idx="12"/>
          </p:nvPr>
        </p:nvSpPr>
        <p:spPr/>
        <p:txBody>
          <a:bodyPr/>
          <a:lstStyle/>
          <a:p>
            <a:fld id="{21C6F733-6905-4128-9236-663906E6616F}" type="slidenum">
              <a:rPr lang="it-IT" smtClean="0"/>
              <a:t>‹N›</a:t>
            </a:fld>
            <a:endParaRPr lang="it-IT" dirty="0"/>
          </a:p>
        </p:txBody>
      </p:sp>
    </p:spTree>
    <p:extLst>
      <p:ext uri="{BB962C8B-B14F-4D97-AF65-F5344CB8AC3E}">
        <p14:creationId xmlns:p14="http://schemas.microsoft.com/office/powerpoint/2010/main" val="2831398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AB33DF-8FBB-4D00-B2C9-02C1D0B16A24}" type="datetime1">
              <a:rPr lang="it-IT" smtClean="0"/>
              <a:t>20/10/2025</a:t>
            </a:fld>
            <a:endParaRPr lang="it-IT" dirty="0"/>
          </a:p>
        </p:txBody>
      </p:sp>
      <p:sp>
        <p:nvSpPr>
          <p:cNvPr id="3" name="Footer Placeholder 2"/>
          <p:cNvSpPr>
            <a:spLocks noGrp="1"/>
          </p:cNvSpPr>
          <p:nvPr>
            <p:ph type="ftr" sz="quarter" idx="11"/>
          </p:nvPr>
        </p:nvSpPr>
        <p:spPr/>
        <p:txBody>
          <a:bodyPr/>
          <a:lstStyle/>
          <a:p>
            <a:r>
              <a:rPr lang="it-IT" dirty="0"/>
              <a:t>1</a:t>
            </a:r>
          </a:p>
        </p:txBody>
      </p:sp>
      <p:sp>
        <p:nvSpPr>
          <p:cNvPr id="4" name="Slide Number Placeholder 3"/>
          <p:cNvSpPr>
            <a:spLocks noGrp="1"/>
          </p:cNvSpPr>
          <p:nvPr>
            <p:ph type="sldNum" sz="quarter" idx="12"/>
          </p:nvPr>
        </p:nvSpPr>
        <p:spPr/>
        <p:txBody>
          <a:bodyPr/>
          <a:lstStyle/>
          <a:p>
            <a:fld id="{21C6F733-6905-4128-9236-663906E6616F}" type="slidenum">
              <a:rPr lang="it-IT" smtClean="0"/>
              <a:t>‹N›</a:t>
            </a:fld>
            <a:endParaRPr lang="it-IT" dirty="0"/>
          </a:p>
        </p:txBody>
      </p:sp>
    </p:spTree>
    <p:extLst>
      <p:ext uri="{BB962C8B-B14F-4D97-AF65-F5344CB8AC3E}">
        <p14:creationId xmlns:p14="http://schemas.microsoft.com/office/powerpoint/2010/main" val="1542988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5E65013C-A37A-4EA1-A655-3EEAA1DAF7BB}" type="datetime1">
              <a:rPr lang="it-IT" smtClean="0"/>
              <a:t>20/10/2025</a:t>
            </a:fld>
            <a:endParaRPr lang="it-IT" dirty="0"/>
          </a:p>
        </p:txBody>
      </p:sp>
      <p:sp>
        <p:nvSpPr>
          <p:cNvPr id="6" name="Footer Placeholder 5"/>
          <p:cNvSpPr>
            <a:spLocks noGrp="1"/>
          </p:cNvSpPr>
          <p:nvPr>
            <p:ph type="ftr" sz="quarter" idx="11"/>
          </p:nvPr>
        </p:nvSpPr>
        <p:spPr/>
        <p:txBody>
          <a:bodyPr/>
          <a:lstStyle/>
          <a:p>
            <a:r>
              <a:rPr lang="it-IT" dirty="0"/>
              <a:t>1</a:t>
            </a:r>
          </a:p>
        </p:txBody>
      </p:sp>
      <p:sp>
        <p:nvSpPr>
          <p:cNvPr id="7" name="Slide Number Placeholder 6"/>
          <p:cNvSpPr>
            <a:spLocks noGrp="1"/>
          </p:cNvSpPr>
          <p:nvPr>
            <p:ph type="sldNum" sz="quarter" idx="12"/>
          </p:nvPr>
        </p:nvSpPr>
        <p:spPr/>
        <p:txBody>
          <a:bodyPr/>
          <a:lstStyle/>
          <a:p>
            <a:fld id="{21C6F733-6905-4128-9236-663906E6616F}" type="slidenum">
              <a:rPr lang="it-IT" smtClean="0"/>
              <a:t>‹N›</a:t>
            </a:fld>
            <a:endParaRPr lang="it-IT" dirty="0"/>
          </a:p>
        </p:txBody>
      </p:sp>
    </p:spTree>
    <p:extLst>
      <p:ext uri="{BB962C8B-B14F-4D97-AF65-F5344CB8AC3E}">
        <p14:creationId xmlns:p14="http://schemas.microsoft.com/office/powerpoint/2010/main" val="364235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dirty="0"/>
              <a:t>Fare clic sull'icona per inserire un'immagine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06EB81FD-BE17-4C65-8520-6CCF60B7B6E3}" type="datetime1">
              <a:rPr lang="it-IT" smtClean="0"/>
              <a:t>20/10/2025</a:t>
            </a:fld>
            <a:endParaRPr lang="it-IT" dirty="0"/>
          </a:p>
        </p:txBody>
      </p:sp>
      <p:sp>
        <p:nvSpPr>
          <p:cNvPr id="6" name="Footer Placeholder 5"/>
          <p:cNvSpPr>
            <a:spLocks noGrp="1"/>
          </p:cNvSpPr>
          <p:nvPr>
            <p:ph type="ftr" sz="quarter" idx="11"/>
          </p:nvPr>
        </p:nvSpPr>
        <p:spPr/>
        <p:txBody>
          <a:bodyPr/>
          <a:lstStyle/>
          <a:p>
            <a:r>
              <a:rPr lang="it-IT" dirty="0"/>
              <a:t>1</a:t>
            </a:r>
          </a:p>
        </p:txBody>
      </p:sp>
      <p:sp>
        <p:nvSpPr>
          <p:cNvPr id="7" name="Slide Number Placeholder 6"/>
          <p:cNvSpPr>
            <a:spLocks noGrp="1"/>
          </p:cNvSpPr>
          <p:nvPr>
            <p:ph type="sldNum" sz="quarter" idx="12"/>
          </p:nvPr>
        </p:nvSpPr>
        <p:spPr/>
        <p:txBody>
          <a:bodyPr/>
          <a:lstStyle/>
          <a:p>
            <a:fld id="{21C6F733-6905-4128-9236-663906E6616F}" type="slidenum">
              <a:rPr lang="it-IT" smtClean="0"/>
              <a:t>‹N›</a:t>
            </a:fld>
            <a:endParaRPr lang="it-IT" dirty="0"/>
          </a:p>
        </p:txBody>
      </p:sp>
    </p:spTree>
    <p:extLst>
      <p:ext uri="{BB962C8B-B14F-4D97-AF65-F5344CB8AC3E}">
        <p14:creationId xmlns:p14="http://schemas.microsoft.com/office/powerpoint/2010/main" val="3185611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BA1FAB-30A2-4D5F-A2CC-F355B3ECA993}" type="datetime1">
              <a:rPr lang="it-IT" smtClean="0"/>
              <a:t>20/10/2025</a:t>
            </a:fld>
            <a:endParaRPr lang="it-IT"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dirty="0"/>
              <a:t>1</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C6F733-6905-4128-9236-663906E6616F}" type="slidenum">
              <a:rPr lang="it-IT" smtClean="0"/>
              <a:t>‹N›</a:t>
            </a:fld>
            <a:endParaRPr lang="it-IT" dirty="0"/>
          </a:p>
        </p:txBody>
      </p:sp>
      <p:sp>
        <p:nvSpPr>
          <p:cNvPr id="7" name="Rettangolo 6"/>
          <p:cNvSpPr/>
          <p:nvPr userDrawn="1"/>
        </p:nvSpPr>
        <p:spPr>
          <a:xfrm>
            <a:off x="-1" y="6361350"/>
            <a:ext cx="9144001" cy="211255"/>
          </a:xfrm>
          <a:prstGeom prst="rect">
            <a:avLst/>
          </a:prstGeom>
          <a:gradFill flip="none" rotWithShape="1">
            <a:gsLst>
              <a:gs pos="91000">
                <a:srgbClr val="096D90"/>
              </a:gs>
              <a:gs pos="8000">
                <a:srgbClr val="95C0D0"/>
              </a:gs>
              <a:gs pos="1000">
                <a:schemeClr val="accent1">
                  <a:lumMod val="5000"/>
                  <a:lumOff val="95000"/>
                </a:schemeClr>
              </a:gs>
            </a:gsLst>
            <a:lin ang="27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sz="1800" dirty="0">
              <a:solidFill>
                <a:prstClr val="white"/>
              </a:solidFill>
            </a:endParaRPr>
          </a:p>
        </p:txBody>
      </p:sp>
      <p:pic>
        <p:nvPicPr>
          <p:cNvPr id="10" name="Immagine 9"/>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6457949" y="180739"/>
            <a:ext cx="2491745" cy="298705"/>
          </a:xfrm>
          <a:prstGeom prst="rect">
            <a:avLst/>
          </a:prstGeom>
        </p:spPr>
      </p:pic>
      <p:sp>
        <p:nvSpPr>
          <p:cNvPr id="9" name="Google Shape;16;p9"/>
          <p:cNvSpPr txBox="1"/>
          <p:nvPr userDrawn="1"/>
        </p:nvSpPr>
        <p:spPr>
          <a:xfrm>
            <a:off x="235753" y="6574666"/>
            <a:ext cx="9132119" cy="23083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it-IT" sz="900" b="0" i="0" u="none" strike="noStrike" cap="none" dirty="0">
                <a:solidFill>
                  <a:schemeClr val="dk1"/>
                </a:solidFill>
                <a:latin typeface="Arial"/>
                <a:ea typeface="Arial"/>
                <a:cs typeface="Arial"/>
                <a:sym typeface="Arial"/>
              </a:rPr>
              <a:t>Segreteria Generale della Programmazione – Direzione Sistema dei controlli, SISTAR e documenti di programmazione generale</a:t>
            </a:r>
            <a:endParaRPr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12004706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3"/>
          <p:cNvSpPr txBox="1">
            <a:spLocks/>
          </p:cNvSpPr>
          <p:nvPr/>
        </p:nvSpPr>
        <p:spPr>
          <a:xfrm>
            <a:off x="6973060" y="6282929"/>
            <a:ext cx="2057400" cy="365125"/>
          </a:xfrm>
          <a:prstGeom prst="rect">
            <a:avLst/>
          </a:prstGeom>
          <a:noFill/>
          <a:ln>
            <a:noFill/>
          </a:ln>
        </p:spPr>
        <p:txBody>
          <a:bodyPr spcFirstLastPara="1" wrap="square" lIns="91425" tIns="45700" rIns="91425" bIns="45700" anchor="ctr" anchorCtr="0">
            <a:noAutofit/>
          </a:bodyPr>
          <a:lstStyle>
            <a:defPPr>
              <a:defRPr lang="en-US"/>
            </a:defPPr>
            <a:lvl1pPr marL="0" marR="0" lvl="0" indent="0" algn="r" defTabSz="457200" rtl="0" eaLnBrk="1" latinLnBrk="0" hangingPunct="1">
              <a:spcBef>
                <a:spcPts val="0"/>
              </a:spcBef>
              <a:buNone/>
              <a:defRPr sz="1200" b="0" i="0" u="none" strike="noStrike" kern="1200" cap="none">
                <a:solidFill>
                  <a:srgbClr val="888888"/>
                </a:solidFill>
                <a:latin typeface="Calibri"/>
                <a:ea typeface="Calibri"/>
                <a:cs typeface="Calibri"/>
                <a:sym typeface="Calibri"/>
              </a:defRPr>
            </a:lvl1pPr>
            <a:lvl2pPr marL="0" marR="0" lvl="1" indent="0" algn="r" defTabSz="457200" rtl="0" eaLnBrk="1" latinLnBrk="0" hangingPunct="1">
              <a:spcBef>
                <a:spcPts val="0"/>
              </a:spcBef>
              <a:buNone/>
              <a:defRPr sz="1200" b="0" i="0" u="none" strike="noStrike" kern="1200" cap="none">
                <a:solidFill>
                  <a:srgbClr val="888888"/>
                </a:solidFill>
                <a:latin typeface="Calibri"/>
                <a:ea typeface="Calibri"/>
                <a:cs typeface="Calibri"/>
                <a:sym typeface="Calibri"/>
              </a:defRPr>
            </a:lvl2pPr>
            <a:lvl3pPr marL="0" marR="0" lvl="2" indent="0" algn="r" defTabSz="457200" rtl="0" eaLnBrk="1" latinLnBrk="0" hangingPunct="1">
              <a:spcBef>
                <a:spcPts val="0"/>
              </a:spcBef>
              <a:buNone/>
              <a:defRPr sz="1200" b="0" i="0" u="none" strike="noStrike" kern="1200" cap="none">
                <a:solidFill>
                  <a:srgbClr val="888888"/>
                </a:solidFill>
                <a:latin typeface="Calibri"/>
                <a:ea typeface="Calibri"/>
                <a:cs typeface="Calibri"/>
                <a:sym typeface="Calibri"/>
              </a:defRPr>
            </a:lvl3pPr>
            <a:lvl4pPr marL="0" marR="0" lvl="3" indent="0" algn="r" defTabSz="457200" rtl="0" eaLnBrk="1" latinLnBrk="0" hangingPunct="1">
              <a:spcBef>
                <a:spcPts val="0"/>
              </a:spcBef>
              <a:buNone/>
              <a:defRPr sz="1200" b="0" i="0" u="none" strike="noStrike" kern="1200" cap="none">
                <a:solidFill>
                  <a:srgbClr val="888888"/>
                </a:solidFill>
                <a:latin typeface="Calibri"/>
                <a:ea typeface="Calibri"/>
                <a:cs typeface="Calibri"/>
                <a:sym typeface="Calibri"/>
              </a:defRPr>
            </a:lvl4pPr>
            <a:lvl5pPr marL="0" marR="0" lvl="4" indent="0" algn="r" defTabSz="457200" rtl="0" eaLnBrk="1" latinLnBrk="0" hangingPunct="1">
              <a:spcBef>
                <a:spcPts val="0"/>
              </a:spcBef>
              <a:buNone/>
              <a:defRPr sz="1200" b="0" i="0" u="none" strike="noStrike" kern="1200" cap="none">
                <a:solidFill>
                  <a:srgbClr val="888888"/>
                </a:solidFill>
                <a:latin typeface="Calibri"/>
                <a:ea typeface="Calibri"/>
                <a:cs typeface="Calibri"/>
                <a:sym typeface="Calibri"/>
              </a:defRPr>
            </a:lvl5pPr>
            <a:lvl6pPr marL="0" marR="0" lvl="5" indent="0" algn="r" defTabSz="457200" rtl="0" eaLnBrk="1" latinLnBrk="0" hangingPunct="1">
              <a:spcBef>
                <a:spcPts val="0"/>
              </a:spcBef>
              <a:buNone/>
              <a:defRPr sz="1200" b="0" i="0" u="none" strike="noStrike" kern="1200" cap="none">
                <a:solidFill>
                  <a:srgbClr val="888888"/>
                </a:solidFill>
                <a:latin typeface="Calibri"/>
                <a:ea typeface="Calibri"/>
                <a:cs typeface="Calibri"/>
                <a:sym typeface="Calibri"/>
              </a:defRPr>
            </a:lvl6pPr>
            <a:lvl7pPr marL="0" marR="0" lvl="6" indent="0" algn="r" defTabSz="457200" rtl="0" eaLnBrk="1" latinLnBrk="0" hangingPunct="1">
              <a:spcBef>
                <a:spcPts val="0"/>
              </a:spcBef>
              <a:buNone/>
              <a:defRPr sz="1200" b="0" i="0" u="none" strike="noStrike" kern="1200" cap="none">
                <a:solidFill>
                  <a:srgbClr val="888888"/>
                </a:solidFill>
                <a:latin typeface="Calibri"/>
                <a:ea typeface="Calibri"/>
                <a:cs typeface="Calibri"/>
                <a:sym typeface="Calibri"/>
              </a:defRPr>
            </a:lvl7pPr>
            <a:lvl8pPr marL="0" marR="0" lvl="7" indent="0" algn="r" defTabSz="457200" rtl="0" eaLnBrk="1" latinLnBrk="0" hangingPunct="1">
              <a:spcBef>
                <a:spcPts val="0"/>
              </a:spcBef>
              <a:buNone/>
              <a:defRPr sz="1200" b="0" i="0" u="none" strike="noStrike" kern="1200" cap="none">
                <a:solidFill>
                  <a:srgbClr val="888888"/>
                </a:solidFill>
                <a:latin typeface="Calibri"/>
                <a:ea typeface="Calibri"/>
                <a:cs typeface="Calibri"/>
                <a:sym typeface="Calibri"/>
              </a:defRPr>
            </a:lvl8pPr>
            <a:lvl9pPr marL="0" marR="0" lvl="8" indent="0" algn="r" defTabSz="457200" rtl="0" eaLnBrk="1" latinLnBrk="0" hangingPunct="1">
              <a:spcBef>
                <a:spcPts val="0"/>
              </a:spcBef>
              <a:buNone/>
              <a:defRPr sz="1200" b="0" i="0" u="none" strike="noStrike" kern="1200" cap="none">
                <a:solidFill>
                  <a:srgbClr val="888888"/>
                </a:solidFill>
                <a:latin typeface="Calibri"/>
                <a:ea typeface="Calibri"/>
                <a:cs typeface="Calibri"/>
                <a:sym typeface="Calibri"/>
              </a:defRPr>
            </a:lvl9pPr>
          </a:lstStyle>
          <a:p>
            <a:fld id="{21C6F733-6905-4128-9236-663906E6616F}" type="slidenum">
              <a:rPr lang="it-IT" smtClean="0">
                <a:solidFill>
                  <a:schemeClr val="tx1"/>
                </a:solidFill>
              </a:rPr>
              <a:pPr/>
              <a:t>1</a:t>
            </a:fld>
            <a:endParaRPr lang="it-IT" dirty="0">
              <a:solidFill>
                <a:schemeClr val="tx1"/>
              </a:solidFill>
            </a:endParaRPr>
          </a:p>
        </p:txBody>
      </p:sp>
      <p:sp>
        <p:nvSpPr>
          <p:cNvPr id="15" name="Rettangolo 14"/>
          <p:cNvSpPr/>
          <p:nvPr/>
        </p:nvSpPr>
        <p:spPr>
          <a:xfrm>
            <a:off x="1187355" y="6609954"/>
            <a:ext cx="6933063" cy="2480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pic>
        <p:nvPicPr>
          <p:cNvPr id="8" name="Immagine 7" descr="Immagine che contiene testo&#10;&#10;Descrizione generata automaticamente">
            <a:extLst>
              <a:ext uri="{FF2B5EF4-FFF2-40B4-BE49-F238E27FC236}">
                <a16:creationId xmlns:a16="http://schemas.microsoft.com/office/drawing/2014/main" id="{57193EEA-4974-4C27-9D72-D0C209A2EF01}"/>
              </a:ext>
            </a:extLst>
          </p:cNvPr>
          <p:cNvPicPr>
            <a:picLocks noChangeAspect="1"/>
          </p:cNvPicPr>
          <p:nvPr/>
        </p:nvPicPr>
        <p:blipFill rotWithShape="1">
          <a:blip r:embed="rId2">
            <a:extLst>
              <a:ext uri="{28A0092B-C50C-407E-A947-70E740481C1C}">
                <a14:useLocalDpi xmlns:a14="http://schemas.microsoft.com/office/drawing/2010/main" val="0"/>
              </a:ext>
            </a:extLst>
          </a:blip>
          <a:srcRect t="20949"/>
          <a:stretch/>
        </p:blipFill>
        <p:spPr>
          <a:xfrm>
            <a:off x="15" y="0"/>
            <a:ext cx="9143985" cy="3401172"/>
          </a:xfrm>
          <a:custGeom>
            <a:avLst/>
            <a:gdLst/>
            <a:ahLst/>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p:spPr>
      </p:pic>
      <p:sp>
        <p:nvSpPr>
          <p:cNvPr id="2" name="Rettangolo 1"/>
          <p:cNvSpPr/>
          <p:nvPr/>
        </p:nvSpPr>
        <p:spPr>
          <a:xfrm>
            <a:off x="332124" y="3581911"/>
            <a:ext cx="8479766" cy="1015663"/>
          </a:xfrm>
          <a:prstGeom prst="rect">
            <a:avLst/>
          </a:prstGeom>
        </p:spPr>
        <p:txBody>
          <a:bodyPr wrap="square">
            <a:spAutoFit/>
          </a:bodyPr>
          <a:lstStyle/>
          <a:p>
            <a:pPr marL="449263" algn="ctr"/>
            <a:r>
              <a:rPr lang="it-IT" sz="3200" b="1" dirty="0">
                <a:solidFill>
                  <a:srgbClr val="002060"/>
                </a:solidFill>
                <a:latin typeface="Arial" panose="020B0604020202020204" pitchFamily="34" charset="0"/>
                <a:cs typeface="Arial" panose="020B0604020202020204" pitchFamily="34" charset="0"/>
              </a:rPr>
              <a:t>PNRR in Veneto</a:t>
            </a:r>
          </a:p>
          <a:p>
            <a:pPr marL="449263" algn="ctr"/>
            <a:r>
              <a:rPr lang="it-IT" sz="2800" b="1" spc="-5" dirty="0">
                <a:solidFill>
                  <a:srgbClr val="001F5F"/>
                </a:solidFill>
                <a:latin typeface="Arial"/>
                <a:cs typeface="Arial"/>
              </a:rPr>
              <a:t>Dati</a:t>
            </a:r>
            <a:r>
              <a:rPr lang="it-IT" sz="2800" b="1" spc="-15" dirty="0">
                <a:solidFill>
                  <a:srgbClr val="001F5F"/>
                </a:solidFill>
                <a:latin typeface="Arial"/>
                <a:cs typeface="Arial"/>
              </a:rPr>
              <a:t> </a:t>
            </a:r>
            <a:r>
              <a:rPr lang="it-IT" sz="2800" b="1" dirty="0">
                <a:solidFill>
                  <a:srgbClr val="001F5F"/>
                </a:solidFill>
                <a:latin typeface="Arial"/>
                <a:cs typeface="Arial"/>
              </a:rPr>
              <a:t>al 15 ottobre 2025</a:t>
            </a:r>
            <a:endParaRPr lang="it-IT" sz="2400" b="1" dirty="0">
              <a:solidFill>
                <a:srgbClr val="002060"/>
              </a:solidFill>
              <a:latin typeface="Arial" panose="020B0604020202020204" pitchFamily="34" charset="0"/>
              <a:cs typeface="Arial" panose="020B0604020202020204" pitchFamily="34" charset="0"/>
            </a:endParaRPr>
          </a:p>
        </p:txBody>
      </p:sp>
      <p:sp>
        <p:nvSpPr>
          <p:cNvPr id="6" name="object 6"/>
          <p:cNvSpPr txBox="1"/>
          <p:nvPr/>
        </p:nvSpPr>
        <p:spPr>
          <a:xfrm>
            <a:off x="-692726" y="4907417"/>
            <a:ext cx="9836726" cy="591187"/>
          </a:xfrm>
          <a:prstGeom prst="rect">
            <a:avLst/>
          </a:prstGeom>
        </p:spPr>
        <p:txBody>
          <a:bodyPr vert="horz" wrap="square" lIns="0" tIns="26670" rIns="0" bIns="0" rtlCol="0">
            <a:spAutoFit/>
          </a:bodyPr>
          <a:lstStyle/>
          <a:p>
            <a:pPr marL="12700" marR="5080" indent="713105" algn="ctr">
              <a:lnSpc>
                <a:spcPts val="2110"/>
              </a:lnSpc>
              <a:spcBef>
                <a:spcPts val="210"/>
              </a:spcBef>
            </a:pPr>
            <a:r>
              <a:rPr sz="1800" spc="-5" dirty="0" err="1">
                <a:solidFill>
                  <a:srgbClr val="2F5496"/>
                </a:solidFill>
                <a:latin typeface="Arial MT"/>
                <a:cs typeface="Arial MT"/>
              </a:rPr>
              <a:t>Segret</a:t>
            </a:r>
            <a:r>
              <a:rPr lang="it-IT" spc="-5" dirty="0">
                <a:solidFill>
                  <a:srgbClr val="2F5496"/>
                </a:solidFill>
                <a:latin typeface="Arial MT"/>
                <a:cs typeface="Arial MT"/>
              </a:rPr>
              <a:t>e</a:t>
            </a:r>
            <a:r>
              <a:rPr sz="1800" spc="-5" dirty="0">
                <a:solidFill>
                  <a:srgbClr val="2F5496"/>
                </a:solidFill>
                <a:latin typeface="Arial MT"/>
                <a:cs typeface="Arial MT"/>
              </a:rPr>
              <a:t>ria</a:t>
            </a:r>
            <a:r>
              <a:rPr sz="1800" spc="5" dirty="0">
                <a:solidFill>
                  <a:srgbClr val="2F5496"/>
                </a:solidFill>
                <a:latin typeface="Arial MT"/>
                <a:cs typeface="Arial MT"/>
              </a:rPr>
              <a:t> </a:t>
            </a:r>
            <a:r>
              <a:rPr sz="1800" spc="-5" dirty="0">
                <a:solidFill>
                  <a:srgbClr val="2F5496"/>
                </a:solidFill>
                <a:latin typeface="Arial MT"/>
                <a:cs typeface="Arial MT"/>
              </a:rPr>
              <a:t>Generale</a:t>
            </a:r>
            <a:r>
              <a:rPr sz="1800" spc="15" dirty="0">
                <a:solidFill>
                  <a:srgbClr val="2F5496"/>
                </a:solidFill>
                <a:latin typeface="Arial MT"/>
                <a:cs typeface="Arial MT"/>
              </a:rPr>
              <a:t> </a:t>
            </a:r>
            <a:r>
              <a:rPr sz="1800" spc="-5" dirty="0" err="1">
                <a:solidFill>
                  <a:srgbClr val="2F5496"/>
                </a:solidFill>
                <a:latin typeface="Arial MT"/>
                <a:cs typeface="Arial MT"/>
              </a:rPr>
              <a:t>della</a:t>
            </a:r>
            <a:r>
              <a:rPr sz="1800" spc="10" dirty="0">
                <a:solidFill>
                  <a:srgbClr val="2F5496"/>
                </a:solidFill>
                <a:latin typeface="Arial MT"/>
                <a:cs typeface="Arial MT"/>
              </a:rPr>
              <a:t> </a:t>
            </a:r>
            <a:r>
              <a:rPr sz="1800" spc="-5" dirty="0" err="1">
                <a:solidFill>
                  <a:srgbClr val="2F5496"/>
                </a:solidFill>
                <a:latin typeface="Arial MT"/>
                <a:cs typeface="Arial MT"/>
              </a:rPr>
              <a:t>Programmazione</a:t>
            </a:r>
            <a:endParaRPr lang="en-US" sz="1800" spc="-5" dirty="0">
              <a:solidFill>
                <a:srgbClr val="2F5496"/>
              </a:solidFill>
              <a:latin typeface="Arial MT"/>
              <a:cs typeface="Arial MT"/>
            </a:endParaRPr>
          </a:p>
          <a:p>
            <a:pPr marL="12700" marR="5080" indent="713105" algn="ctr">
              <a:lnSpc>
                <a:spcPts val="2110"/>
              </a:lnSpc>
              <a:spcBef>
                <a:spcPts val="210"/>
              </a:spcBef>
            </a:pPr>
            <a:r>
              <a:rPr sz="1800" spc="-5" dirty="0" err="1">
                <a:solidFill>
                  <a:srgbClr val="2F5496"/>
                </a:solidFill>
                <a:latin typeface="Arial MT"/>
                <a:cs typeface="Arial MT"/>
              </a:rPr>
              <a:t>Direzione</a:t>
            </a:r>
            <a:r>
              <a:rPr sz="1800" spc="20" dirty="0">
                <a:solidFill>
                  <a:srgbClr val="2F5496"/>
                </a:solidFill>
                <a:latin typeface="Arial MT"/>
                <a:cs typeface="Arial MT"/>
              </a:rPr>
              <a:t> </a:t>
            </a:r>
            <a:r>
              <a:rPr sz="1800" spc="-5" dirty="0">
                <a:solidFill>
                  <a:srgbClr val="2F5496"/>
                </a:solidFill>
                <a:latin typeface="Arial MT"/>
                <a:cs typeface="Arial MT"/>
              </a:rPr>
              <a:t>Sistema</a:t>
            </a:r>
            <a:r>
              <a:rPr sz="1800" dirty="0">
                <a:solidFill>
                  <a:srgbClr val="2F5496"/>
                </a:solidFill>
                <a:latin typeface="Arial MT"/>
                <a:cs typeface="Arial MT"/>
              </a:rPr>
              <a:t> </a:t>
            </a:r>
            <a:r>
              <a:rPr sz="1800" spc="-5" dirty="0">
                <a:solidFill>
                  <a:srgbClr val="2F5496"/>
                </a:solidFill>
                <a:latin typeface="Arial MT"/>
                <a:cs typeface="Arial MT"/>
              </a:rPr>
              <a:t>dei</a:t>
            </a:r>
            <a:r>
              <a:rPr sz="1800" spc="15" dirty="0">
                <a:solidFill>
                  <a:srgbClr val="2F5496"/>
                </a:solidFill>
                <a:latin typeface="Arial MT"/>
                <a:cs typeface="Arial MT"/>
              </a:rPr>
              <a:t> </a:t>
            </a:r>
            <a:r>
              <a:rPr sz="1800" spc="-5" dirty="0" err="1">
                <a:solidFill>
                  <a:srgbClr val="2F5496"/>
                </a:solidFill>
                <a:latin typeface="Arial MT"/>
                <a:cs typeface="Arial MT"/>
              </a:rPr>
              <a:t>controlli</a:t>
            </a:r>
            <a:r>
              <a:rPr sz="1800" spc="-5" dirty="0">
                <a:solidFill>
                  <a:srgbClr val="2F5496"/>
                </a:solidFill>
                <a:latin typeface="Arial MT"/>
                <a:cs typeface="Arial MT"/>
              </a:rPr>
              <a:t>,</a:t>
            </a:r>
            <a:r>
              <a:rPr lang="en-US" sz="1800" spc="-5" dirty="0">
                <a:solidFill>
                  <a:srgbClr val="2F5496"/>
                </a:solidFill>
                <a:latin typeface="Arial MT"/>
                <a:cs typeface="Arial MT"/>
              </a:rPr>
              <a:t> SISTAR e </a:t>
            </a:r>
            <a:r>
              <a:rPr lang="en-US" sz="1800" spc="-5" dirty="0" err="1">
                <a:solidFill>
                  <a:srgbClr val="2F5496"/>
                </a:solidFill>
                <a:latin typeface="Arial MT"/>
                <a:cs typeface="Arial MT"/>
              </a:rPr>
              <a:t>documenti</a:t>
            </a:r>
            <a:r>
              <a:rPr lang="en-US" sz="1800" spc="-5" dirty="0">
                <a:solidFill>
                  <a:srgbClr val="2F5496"/>
                </a:solidFill>
                <a:latin typeface="Arial MT"/>
                <a:cs typeface="Arial MT"/>
              </a:rPr>
              <a:t> di </a:t>
            </a:r>
            <a:r>
              <a:rPr lang="en-US" sz="1800" spc="-5" dirty="0" err="1">
                <a:solidFill>
                  <a:srgbClr val="2F5496"/>
                </a:solidFill>
                <a:latin typeface="Arial MT"/>
                <a:cs typeface="Arial MT"/>
              </a:rPr>
              <a:t>programmazione</a:t>
            </a:r>
            <a:r>
              <a:rPr lang="en-US" sz="1800" spc="-5" dirty="0">
                <a:solidFill>
                  <a:srgbClr val="2F5496"/>
                </a:solidFill>
                <a:latin typeface="Arial MT"/>
                <a:cs typeface="Arial MT"/>
              </a:rPr>
              <a:t> </a:t>
            </a:r>
            <a:r>
              <a:rPr lang="en-US" sz="1800" spc="-5" dirty="0" err="1">
                <a:solidFill>
                  <a:srgbClr val="2F5496"/>
                </a:solidFill>
                <a:latin typeface="Arial MT"/>
                <a:cs typeface="Arial MT"/>
              </a:rPr>
              <a:t>generale</a:t>
            </a:r>
            <a:endParaRPr sz="1800" dirty="0">
              <a:latin typeface="Arial MT"/>
              <a:cs typeface="Arial MT"/>
            </a:endParaRPr>
          </a:p>
        </p:txBody>
      </p:sp>
      <p:pic>
        <p:nvPicPr>
          <p:cNvPr id="7" name="Immagin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57949" y="180739"/>
            <a:ext cx="2491745" cy="298705"/>
          </a:xfrm>
          <a:prstGeom prst="rect">
            <a:avLst/>
          </a:prstGeom>
        </p:spPr>
      </p:pic>
    </p:spTree>
    <p:extLst>
      <p:ext uri="{BB962C8B-B14F-4D97-AF65-F5344CB8AC3E}">
        <p14:creationId xmlns:p14="http://schemas.microsoft.com/office/powerpoint/2010/main" val="44146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a:xfrm>
            <a:off x="6805028" y="6278529"/>
            <a:ext cx="2057400" cy="365125"/>
          </a:xfrm>
        </p:spPr>
        <p:txBody>
          <a:bodyPr/>
          <a:lstStyle/>
          <a:p>
            <a:fld id="{21C6F733-6905-4128-9236-663906E6616F}" type="slidenum">
              <a:rPr lang="it-IT" smtClean="0">
                <a:solidFill>
                  <a:schemeClr val="tx1"/>
                </a:solidFill>
              </a:rPr>
              <a:t>10</a:t>
            </a:fld>
            <a:endParaRPr lang="it-IT" dirty="0">
              <a:solidFill>
                <a:schemeClr val="tx1"/>
              </a:solidFill>
            </a:endParaRPr>
          </a:p>
        </p:txBody>
      </p:sp>
      <p:graphicFrame>
        <p:nvGraphicFramePr>
          <p:cNvPr id="7" name="Grafico 6">
            <a:extLst>
              <a:ext uri="{FF2B5EF4-FFF2-40B4-BE49-F238E27FC236}">
                <a16:creationId xmlns:a16="http://schemas.microsoft.com/office/drawing/2014/main" id="{00000000-0008-0000-0300-000005000000}"/>
              </a:ext>
            </a:extLst>
          </p:cNvPr>
          <p:cNvGraphicFramePr>
            <a:graphicFrameLocks/>
          </p:cNvGraphicFramePr>
          <p:nvPr/>
        </p:nvGraphicFramePr>
        <p:xfrm>
          <a:off x="17871" y="3792331"/>
          <a:ext cx="7955279" cy="2554745"/>
        </p:xfrm>
        <a:graphic>
          <a:graphicData uri="http://schemas.openxmlformats.org/drawingml/2006/chart">
            <c:chart xmlns:c="http://schemas.openxmlformats.org/drawingml/2006/chart" xmlns:r="http://schemas.openxmlformats.org/officeDocument/2006/relationships" r:id="rId2"/>
          </a:graphicData>
        </a:graphic>
      </p:graphicFrame>
      <p:sp>
        <p:nvSpPr>
          <p:cNvPr id="10" name="CasellaDiTesto 9"/>
          <p:cNvSpPr txBox="1"/>
          <p:nvPr/>
        </p:nvSpPr>
        <p:spPr>
          <a:xfrm>
            <a:off x="2403862" y="1805266"/>
            <a:ext cx="4329582" cy="307777"/>
          </a:xfrm>
          <a:prstGeom prst="rect">
            <a:avLst/>
          </a:prstGeom>
          <a:noFill/>
        </p:spPr>
        <p:txBody>
          <a:bodyPr wrap="square" rtlCol="0">
            <a:spAutoFit/>
          </a:bodyPr>
          <a:lstStyle/>
          <a:p>
            <a:pPr algn="ctr"/>
            <a:r>
              <a:rPr lang="it-IT" sz="1400" dirty="0"/>
              <a:t>dati riferiti al territorio regionale al 15 ottobre 2025</a:t>
            </a:r>
          </a:p>
        </p:txBody>
      </p:sp>
      <p:sp>
        <p:nvSpPr>
          <p:cNvPr id="9" name="Esagono 8">
            <a:extLst>
              <a:ext uri="{FF2B5EF4-FFF2-40B4-BE49-F238E27FC236}">
                <a16:creationId xmlns:a16="http://schemas.microsoft.com/office/drawing/2014/main" id="{16F0A923-C6D4-4EB8-9D8E-6DF7E4C24164}"/>
              </a:ext>
            </a:extLst>
          </p:cNvPr>
          <p:cNvSpPr/>
          <p:nvPr/>
        </p:nvSpPr>
        <p:spPr>
          <a:xfrm>
            <a:off x="2543451" y="682435"/>
            <a:ext cx="5127774" cy="996473"/>
          </a:xfrm>
          <a:prstGeom prst="hexagon">
            <a:avLst/>
          </a:prstGeom>
          <a:solidFill>
            <a:srgbClr val="FFC2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C4DBF0"/>
              </a:solidFill>
            </a:endParaRPr>
          </a:p>
        </p:txBody>
      </p:sp>
      <p:sp>
        <p:nvSpPr>
          <p:cNvPr id="12" name="CasellaDiTesto 11">
            <a:extLst>
              <a:ext uri="{FF2B5EF4-FFF2-40B4-BE49-F238E27FC236}">
                <a16:creationId xmlns:a16="http://schemas.microsoft.com/office/drawing/2014/main" id="{C3455D19-7F38-44E7-927C-CB8E9DADF186}"/>
              </a:ext>
            </a:extLst>
          </p:cNvPr>
          <p:cNvSpPr txBox="1"/>
          <p:nvPr/>
        </p:nvSpPr>
        <p:spPr>
          <a:xfrm>
            <a:off x="3079153" y="958005"/>
            <a:ext cx="4456275" cy="369332"/>
          </a:xfrm>
          <a:prstGeom prst="rect">
            <a:avLst/>
          </a:prstGeom>
          <a:noFill/>
        </p:spPr>
        <p:txBody>
          <a:bodyPr wrap="square" rtlCol="0">
            <a:spAutoFit/>
          </a:bodyPr>
          <a:lstStyle/>
          <a:p>
            <a:r>
              <a:rPr lang="it-IT" b="1" dirty="0">
                <a:solidFill>
                  <a:srgbClr val="8E3F00"/>
                </a:solidFill>
              </a:rPr>
              <a:t>MISSIONE 4 – ISTRUZIONE E RICERCA</a:t>
            </a:r>
          </a:p>
        </p:txBody>
      </p:sp>
      <p:sp>
        <p:nvSpPr>
          <p:cNvPr id="14" name="Rettangolo 13">
            <a:extLst>
              <a:ext uri="{FF2B5EF4-FFF2-40B4-BE49-F238E27FC236}">
                <a16:creationId xmlns:a16="http://schemas.microsoft.com/office/drawing/2014/main" id="{476C32F5-9D54-4633-8876-898DBA0E7F4A}"/>
              </a:ext>
            </a:extLst>
          </p:cNvPr>
          <p:cNvSpPr/>
          <p:nvPr/>
        </p:nvSpPr>
        <p:spPr>
          <a:xfrm>
            <a:off x="2489378" y="634032"/>
            <a:ext cx="433117" cy="10448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Ovale 17">
            <a:extLst>
              <a:ext uri="{FF2B5EF4-FFF2-40B4-BE49-F238E27FC236}">
                <a16:creationId xmlns:a16="http://schemas.microsoft.com/office/drawing/2014/main" id="{451861C0-0AC0-4584-800B-CCE9704DE2B9}"/>
              </a:ext>
            </a:extLst>
          </p:cNvPr>
          <p:cNvSpPr/>
          <p:nvPr/>
        </p:nvSpPr>
        <p:spPr>
          <a:xfrm>
            <a:off x="1926346" y="2199763"/>
            <a:ext cx="2462246" cy="1274911"/>
          </a:xfrm>
          <a:prstGeom prst="ellipse">
            <a:avLst/>
          </a:prstGeom>
          <a:solidFill>
            <a:srgbClr val="FFC2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Ovale 18">
            <a:extLst>
              <a:ext uri="{FF2B5EF4-FFF2-40B4-BE49-F238E27FC236}">
                <a16:creationId xmlns:a16="http://schemas.microsoft.com/office/drawing/2014/main" id="{6A859DF6-B7E2-458E-A1D5-7C7796389DA1}"/>
              </a:ext>
            </a:extLst>
          </p:cNvPr>
          <p:cNvSpPr/>
          <p:nvPr/>
        </p:nvSpPr>
        <p:spPr>
          <a:xfrm>
            <a:off x="4774072" y="2199763"/>
            <a:ext cx="2500312" cy="1274911"/>
          </a:xfrm>
          <a:prstGeom prst="ellipse">
            <a:avLst/>
          </a:prstGeom>
          <a:solidFill>
            <a:srgbClr val="FFC285">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1" name="CasellaDiTesto 20">
            <a:extLst>
              <a:ext uri="{FF2B5EF4-FFF2-40B4-BE49-F238E27FC236}">
                <a16:creationId xmlns:a16="http://schemas.microsoft.com/office/drawing/2014/main" id="{88ECDAB3-24B8-4FEA-8E9E-D604528EE52F}"/>
              </a:ext>
            </a:extLst>
          </p:cNvPr>
          <p:cNvSpPr txBox="1"/>
          <p:nvPr/>
        </p:nvSpPr>
        <p:spPr>
          <a:xfrm>
            <a:off x="2118859" y="2480010"/>
            <a:ext cx="2077219" cy="646331"/>
          </a:xfrm>
          <a:prstGeom prst="rect">
            <a:avLst/>
          </a:prstGeom>
          <a:noFill/>
        </p:spPr>
        <p:txBody>
          <a:bodyPr wrap="square" rtlCol="0">
            <a:spAutoFit/>
          </a:bodyPr>
          <a:lstStyle/>
          <a:p>
            <a:pPr algn="ctr"/>
            <a:r>
              <a:rPr lang="it-IT" b="1" dirty="0">
                <a:solidFill>
                  <a:srgbClr val="8E3F00"/>
                </a:solidFill>
              </a:rPr>
              <a:t>TOTALE RISORSE</a:t>
            </a:r>
          </a:p>
          <a:p>
            <a:pPr algn="ctr"/>
            <a:r>
              <a:rPr lang="it-IT" b="1" dirty="0">
                <a:solidFill>
                  <a:srgbClr val="8E3F00"/>
                </a:solidFill>
              </a:rPr>
              <a:t>€</a:t>
            </a:r>
            <a:r>
              <a:rPr lang="it-IT" b="1" dirty="0"/>
              <a:t> </a:t>
            </a:r>
            <a:r>
              <a:rPr lang="it-IT" b="1" dirty="0">
                <a:solidFill>
                  <a:srgbClr val="8E3F00"/>
                </a:solidFill>
              </a:rPr>
              <a:t>2.128.755.377,84 </a:t>
            </a:r>
            <a:r>
              <a:rPr lang="it-IT" dirty="0"/>
              <a:t> </a:t>
            </a:r>
            <a:r>
              <a:rPr lang="it-IT" b="1" dirty="0">
                <a:solidFill>
                  <a:srgbClr val="8E3F00"/>
                </a:solidFill>
              </a:rPr>
              <a:t>  </a:t>
            </a:r>
            <a:r>
              <a:rPr lang="it-IT" sz="1800" b="1" i="0" u="none" strike="noStrike" dirty="0">
                <a:solidFill>
                  <a:srgbClr val="8E3F00"/>
                </a:solidFill>
                <a:effectLst/>
                <a:latin typeface="Calibri" panose="020F0502020204030204" pitchFamily="34" charset="0"/>
              </a:rPr>
              <a:t> </a:t>
            </a:r>
            <a:endParaRPr lang="it-IT" b="1" dirty="0">
              <a:solidFill>
                <a:srgbClr val="8E3F00"/>
              </a:solidFill>
            </a:endParaRPr>
          </a:p>
        </p:txBody>
      </p:sp>
      <p:sp>
        <p:nvSpPr>
          <p:cNvPr id="22" name="CasellaDiTesto 21">
            <a:extLst>
              <a:ext uri="{FF2B5EF4-FFF2-40B4-BE49-F238E27FC236}">
                <a16:creationId xmlns:a16="http://schemas.microsoft.com/office/drawing/2014/main" id="{4E47A6D5-25EF-4A20-A250-E2992D2584AE}"/>
              </a:ext>
            </a:extLst>
          </p:cNvPr>
          <p:cNvSpPr txBox="1"/>
          <p:nvPr/>
        </p:nvSpPr>
        <p:spPr>
          <a:xfrm>
            <a:off x="4985618" y="2539115"/>
            <a:ext cx="2077219" cy="646331"/>
          </a:xfrm>
          <a:prstGeom prst="rect">
            <a:avLst/>
          </a:prstGeom>
          <a:noFill/>
        </p:spPr>
        <p:txBody>
          <a:bodyPr wrap="square" rtlCol="0">
            <a:spAutoFit/>
          </a:bodyPr>
          <a:lstStyle/>
          <a:p>
            <a:pPr algn="ctr"/>
            <a:r>
              <a:rPr lang="it-IT" b="1" dirty="0">
                <a:solidFill>
                  <a:srgbClr val="8E3F00"/>
                </a:solidFill>
              </a:rPr>
              <a:t>N. PROGETTI</a:t>
            </a:r>
          </a:p>
          <a:p>
            <a:pPr algn="ctr"/>
            <a:r>
              <a:rPr lang="it-IT" b="1" dirty="0">
                <a:solidFill>
                  <a:srgbClr val="8E3F00"/>
                </a:solidFill>
              </a:rPr>
              <a:t>5.939</a:t>
            </a:r>
          </a:p>
        </p:txBody>
      </p:sp>
      <p:graphicFrame>
        <p:nvGraphicFramePr>
          <p:cNvPr id="24" name="Tabella 23">
            <a:extLst>
              <a:ext uri="{FF2B5EF4-FFF2-40B4-BE49-F238E27FC236}">
                <a16:creationId xmlns:a16="http://schemas.microsoft.com/office/drawing/2014/main" id="{E86DC889-8A2A-4C66-8BCC-D4C31675E4EB}"/>
              </a:ext>
            </a:extLst>
          </p:cNvPr>
          <p:cNvGraphicFramePr>
            <a:graphicFrameLocks noGrp="1"/>
          </p:cNvGraphicFramePr>
          <p:nvPr>
            <p:extLst>
              <p:ext uri="{D42A27DB-BD31-4B8C-83A1-F6EECF244321}">
                <p14:modId xmlns:p14="http://schemas.microsoft.com/office/powerpoint/2010/main" val="2082629839"/>
              </p:ext>
            </p:extLst>
          </p:nvPr>
        </p:nvGraphicFramePr>
        <p:xfrm>
          <a:off x="281572" y="4238331"/>
          <a:ext cx="8476944" cy="2016153"/>
        </p:xfrm>
        <a:graphic>
          <a:graphicData uri="http://schemas.openxmlformats.org/drawingml/2006/table">
            <a:tbl>
              <a:tblPr firstRow="1">
                <a:tableStyleId>{21E4AEA4-8DFA-4A89-87EB-49C32662AFE0}</a:tableStyleId>
              </a:tblPr>
              <a:tblGrid>
                <a:gridCol w="2667816">
                  <a:extLst>
                    <a:ext uri="{9D8B030D-6E8A-4147-A177-3AD203B41FA5}">
                      <a16:colId xmlns:a16="http://schemas.microsoft.com/office/drawing/2014/main" val="2944053533"/>
                    </a:ext>
                  </a:extLst>
                </a:gridCol>
                <a:gridCol w="1724212">
                  <a:extLst>
                    <a:ext uri="{9D8B030D-6E8A-4147-A177-3AD203B41FA5}">
                      <a16:colId xmlns:a16="http://schemas.microsoft.com/office/drawing/2014/main" val="2380432580"/>
                    </a:ext>
                  </a:extLst>
                </a:gridCol>
                <a:gridCol w="1454150">
                  <a:extLst>
                    <a:ext uri="{9D8B030D-6E8A-4147-A177-3AD203B41FA5}">
                      <a16:colId xmlns:a16="http://schemas.microsoft.com/office/drawing/2014/main" val="2434781082"/>
                    </a:ext>
                  </a:extLst>
                </a:gridCol>
                <a:gridCol w="1452896">
                  <a:extLst>
                    <a:ext uri="{9D8B030D-6E8A-4147-A177-3AD203B41FA5}">
                      <a16:colId xmlns:a16="http://schemas.microsoft.com/office/drawing/2014/main" val="210589147"/>
                    </a:ext>
                  </a:extLst>
                </a:gridCol>
                <a:gridCol w="1177870">
                  <a:extLst>
                    <a:ext uri="{9D8B030D-6E8A-4147-A177-3AD203B41FA5}">
                      <a16:colId xmlns:a16="http://schemas.microsoft.com/office/drawing/2014/main" val="782087283"/>
                    </a:ext>
                  </a:extLst>
                </a:gridCol>
              </a:tblGrid>
              <a:tr h="672051">
                <a:tc>
                  <a:txBody>
                    <a:bodyPr/>
                    <a:lstStyle/>
                    <a:p>
                      <a:pPr algn="ctr" fontAlgn="b"/>
                      <a:r>
                        <a:rPr lang="it-IT" sz="1400" b="1" u="none" strike="noStrike" dirty="0">
                          <a:effectLst/>
                        </a:rPr>
                        <a:t>COMPONENTE</a:t>
                      </a:r>
                      <a:endParaRPr lang="it-IT" sz="1400" b="1" i="0" u="none" strike="noStrike" dirty="0">
                        <a:solidFill>
                          <a:srgbClr val="000000"/>
                        </a:solidFill>
                        <a:effectLst/>
                        <a:latin typeface="Calibri" panose="020F0502020204030204" pitchFamily="34" charset="0"/>
                      </a:endParaRPr>
                    </a:p>
                  </a:txBody>
                  <a:tcPr marL="4724" marR="4724" marT="4724" marB="0" anchor="ctr">
                    <a:solidFill>
                      <a:srgbClr val="FFAD5B"/>
                    </a:solidFill>
                  </a:tcPr>
                </a:tc>
                <a:tc>
                  <a:txBody>
                    <a:bodyPr/>
                    <a:lstStyle/>
                    <a:p>
                      <a:pPr algn="ctr" fontAlgn="b"/>
                      <a:r>
                        <a:rPr lang="it-IT" sz="1400" b="1" u="none" strike="noStrike" dirty="0">
                          <a:effectLst/>
                        </a:rPr>
                        <a:t>RISORSE TOTALI</a:t>
                      </a:r>
                      <a:endParaRPr lang="it-IT" sz="1400" b="1" i="0" u="none" strike="noStrike" dirty="0">
                        <a:solidFill>
                          <a:srgbClr val="000000"/>
                        </a:solidFill>
                        <a:effectLst/>
                        <a:latin typeface="Calibri" panose="020F0502020204030204" pitchFamily="34" charset="0"/>
                      </a:endParaRPr>
                    </a:p>
                  </a:txBody>
                  <a:tcPr marL="4724" marR="4724" marT="4724" marB="0" anchor="ctr">
                    <a:solidFill>
                      <a:srgbClr val="FFAD5B"/>
                    </a:solidFill>
                  </a:tcPr>
                </a:tc>
                <a:tc>
                  <a:txBody>
                    <a:bodyPr/>
                    <a:lstStyle/>
                    <a:p>
                      <a:pPr algn="ctr" fontAlgn="b"/>
                      <a:r>
                        <a:rPr lang="it-IT" sz="1400" b="1" u="none" strike="noStrike" dirty="0">
                          <a:effectLst/>
                        </a:rPr>
                        <a:t>PNRR/PNC</a:t>
                      </a:r>
                      <a:endParaRPr lang="it-IT" sz="1400" b="1" i="0" u="none" strike="noStrike" dirty="0">
                        <a:solidFill>
                          <a:srgbClr val="000000"/>
                        </a:solidFill>
                        <a:effectLst/>
                        <a:latin typeface="Calibri" panose="020F0502020204030204" pitchFamily="34" charset="0"/>
                      </a:endParaRPr>
                    </a:p>
                  </a:txBody>
                  <a:tcPr marL="4724" marR="4724" marT="4724" marB="0" anchor="ctr">
                    <a:solidFill>
                      <a:srgbClr val="FFAD5B"/>
                    </a:solidFill>
                  </a:tcPr>
                </a:tc>
                <a:tc>
                  <a:txBody>
                    <a:bodyPr/>
                    <a:lstStyle/>
                    <a:p>
                      <a:pPr algn="ctr" fontAlgn="b"/>
                      <a:r>
                        <a:rPr lang="it-IT" sz="1400" b="1" u="none" strike="noStrike" dirty="0">
                          <a:effectLst/>
                        </a:rPr>
                        <a:t>ALTRI FONDI</a:t>
                      </a:r>
                      <a:endParaRPr lang="it-IT" sz="1400" b="1" i="0" u="none" strike="noStrike" dirty="0">
                        <a:solidFill>
                          <a:srgbClr val="000000"/>
                        </a:solidFill>
                        <a:effectLst/>
                        <a:latin typeface="Calibri" panose="020F0502020204030204" pitchFamily="34" charset="0"/>
                      </a:endParaRPr>
                    </a:p>
                  </a:txBody>
                  <a:tcPr marL="4724" marR="4724" marT="4724" marB="0" anchor="ctr">
                    <a:solidFill>
                      <a:srgbClr val="FFAD5B"/>
                    </a:solidFill>
                  </a:tcPr>
                </a:tc>
                <a:tc>
                  <a:txBody>
                    <a:bodyPr/>
                    <a:lstStyle/>
                    <a:p>
                      <a:pPr algn="ctr" fontAlgn="b"/>
                      <a:r>
                        <a:rPr lang="it-IT" sz="1400" b="1" u="none" strike="noStrike" dirty="0">
                          <a:effectLst/>
                        </a:rPr>
                        <a:t>N. PROGETTI</a:t>
                      </a:r>
                      <a:endParaRPr lang="it-IT" sz="1400" b="1" i="0" u="none" strike="noStrike" dirty="0">
                        <a:solidFill>
                          <a:srgbClr val="000000"/>
                        </a:solidFill>
                        <a:effectLst/>
                        <a:latin typeface="Calibri" panose="020F0502020204030204" pitchFamily="34" charset="0"/>
                      </a:endParaRPr>
                    </a:p>
                  </a:txBody>
                  <a:tcPr marL="4724" marR="4724" marT="4724" marB="0" anchor="ctr">
                    <a:solidFill>
                      <a:srgbClr val="FFAD5B"/>
                    </a:solidFill>
                  </a:tcPr>
                </a:tc>
                <a:extLst>
                  <a:ext uri="{0D108BD9-81ED-4DB2-BD59-A6C34878D82A}">
                    <a16:rowId xmlns:a16="http://schemas.microsoft.com/office/drawing/2014/main" val="1346295387"/>
                  </a:ext>
                </a:extLst>
              </a:tr>
              <a:tr h="672051">
                <a:tc>
                  <a:txBody>
                    <a:bodyPr/>
                    <a:lstStyle/>
                    <a:p>
                      <a:pPr algn="l" fontAlgn="b"/>
                      <a:r>
                        <a:rPr lang="it-IT" sz="1200" b="0" i="0" u="none" strike="noStrike" dirty="0">
                          <a:solidFill>
                            <a:srgbClr val="000000"/>
                          </a:solidFill>
                          <a:effectLst/>
                          <a:latin typeface="Calibri" panose="020F0502020204030204" pitchFamily="34" charset="0"/>
                        </a:rPr>
                        <a:t>C1 - POTENZIAMENTO DELL'OFFERTA DEI SERVIZI DI ISTRUZIONE: DAGLI ASILI NIDO ALLE UNIVERSITA'</a:t>
                      </a:r>
                    </a:p>
                  </a:txBody>
                  <a:tcPr marL="85725" marR="9525" marT="9525" marB="0" anchor="ctr">
                    <a:solidFill>
                      <a:srgbClr val="FFC285">
                        <a:alpha val="54902"/>
                      </a:srgbClr>
                    </a:solidFill>
                  </a:tcPr>
                </a:tc>
                <a:tc>
                  <a:txBody>
                    <a:bodyPr/>
                    <a:lstStyle/>
                    <a:p>
                      <a:pPr algn="r" fontAlgn="b"/>
                      <a:r>
                        <a:rPr lang="it-IT" sz="1200" b="0" i="0" u="none" strike="noStrike" dirty="0">
                          <a:solidFill>
                            <a:srgbClr val="000000"/>
                          </a:solidFill>
                          <a:effectLst/>
                          <a:latin typeface="Calibri" panose="020F0502020204030204" pitchFamily="34" charset="0"/>
                        </a:rPr>
                        <a:t>     1.491.641.182,28 </a:t>
                      </a:r>
                    </a:p>
                  </a:txBody>
                  <a:tcPr marL="0" marR="180000" marT="0" marB="0" anchor="ctr">
                    <a:solidFill>
                      <a:srgbClr val="FFC285">
                        <a:alpha val="54902"/>
                      </a:srgbClr>
                    </a:solidFill>
                  </a:tcPr>
                </a:tc>
                <a:tc>
                  <a:txBody>
                    <a:bodyPr/>
                    <a:lstStyle/>
                    <a:p>
                      <a:pPr algn="r" fontAlgn="b"/>
                      <a:r>
                        <a:rPr lang="it-IT" sz="1200" b="0" i="0" u="none" strike="noStrike" dirty="0">
                          <a:solidFill>
                            <a:srgbClr val="000000"/>
                          </a:solidFill>
                          <a:effectLst/>
                          <a:latin typeface="Calibri" panose="020F0502020204030204" pitchFamily="34" charset="0"/>
                        </a:rPr>
                        <a:t> 1.195.012.365,63</a:t>
                      </a:r>
                    </a:p>
                  </a:txBody>
                  <a:tcPr marL="0" marR="180000" marT="0" marB="0" anchor="ctr">
                    <a:solidFill>
                      <a:srgbClr val="FFC285">
                        <a:alpha val="54902"/>
                      </a:srgbClr>
                    </a:solidFill>
                  </a:tcPr>
                </a:tc>
                <a:tc>
                  <a:txBody>
                    <a:bodyPr/>
                    <a:lstStyle/>
                    <a:p>
                      <a:pPr algn="r" fontAlgn="b"/>
                      <a:r>
                        <a:rPr lang="it-IT" sz="1200" b="0" i="0" u="none" strike="noStrike" dirty="0">
                          <a:solidFill>
                            <a:srgbClr val="000000"/>
                          </a:solidFill>
                          <a:effectLst/>
                          <a:latin typeface="Calibri" panose="020F0502020204030204" pitchFamily="34" charset="0"/>
                        </a:rPr>
                        <a:t>  296.628.816,65</a:t>
                      </a:r>
                    </a:p>
                  </a:txBody>
                  <a:tcPr marL="0" marR="180000" marT="0" marB="0" anchor="ctr">
                    <a:solidFill>
                      <a:srgbClr val="FFC285">
                        <a:alpha val="54902"/>
                      </a:srgbClr>
                    </a:solidFill>
                  </a:tcPr>
                </a:tc>
                <a:tc>
                  <a:txBody>
                    <a:bodyPr/>
                    <a:lstStyle/>
                    <a:p>
                      <a:pPr algn="r" fontAlgn="b"/>
                      <a:r>
                        <a:rPr lang="it-IT" sz="1200" b="0" i="0" u="none" strike="noStrike" dirty="0">
                          <a:solidFill>
                            <a:srgbClr val="000000"/>
                          </a:solidFill>
                          <a:effectLst/>
                          <a:latin typeface="Calibri" panose="020F0502020204030204" pitchFamily="34" charset="0"/>
                        </a:rPr>
                        <a:t>4.584</a:t>
                      </a:r>
                    </a:p>
                  </a:txBody>
                  <a:tcPr marL="0" marR="180000" marT="0" marB="0" anchor="ctr">
                    <a:solidFill>
                      <a:srgbClr val="FFC285">
                        <a:alpha val="54902"/>
                      </a:srgbClr>
                    </a:solidFill>
                  </a:tcPr>
                </a:tc>
                <a:extLst>
                  <a:ext uri="{0D108BD9-81ED-4DB2-BD59-A6C34878D82A}">
                    <a16:rowId xmlns:a16="http://schemas.microsoft.com/office/drawing/2014/main" val="4045361160"/>
                  </a:ext>
                </a:extLst>
              </a:tr>
              <a:tr h="672051">
                <a:tc>
                  <a:txBody>
                    <a:bodyPr/>
                    <a:lstStyle/>
                    <a:p>
                      <a:pPr algn="l" fontAlgn="b"/>
                      <a:r>
                        <a:rPr lang="it-IT" sz="1200" b="0" i="0" u="none" strike="noStrike" dirty="0">
                          <a:solidFill>
                            <a:srgbClr val="000000"/>
                          </a:solidFill>
                          <a:effectLst/>
                          <a:latin typeface="Calibri" panose="020F0502020204030204" pitchFamily="34" charset="0"/>
                        </a:rPr>
                        <a:t>C2 - DALLA RICERCA ALL'IMPRESA</a:t>
                      </a:r>
                    </a:p>
                  </a:txBody>
                  <a:tcPr marL="85725" marR="9525" marT="9525" marB="0" anchor="ctr">
                    <a:solidFill>
                      <a:srgbClr val="FFC285">
                        <a:alpha val="54902"/>
                      </a:srgbClr>
                    </a:solidFill>
                  </a:tcPr>
                </a:tc>
                <a:tc>
                  <a:txBody>
                    <a:bodyPr/>
                    <a:lstStyle/>
                    <a:p>
                      <a:pPr algn="r" fontAlgn="b"/>
                      <a:r>
                        <a:rPr lang="it-IT" sz="1200" b="0" i="0" u="none" strike="noStrike" dirty="0">
                          <a:solidFill>
                            <a:srgbClr val="000000"/>
                          </a:solidFill>
                          <a:effectLst/>
                          <a:latin typeface="Calibri" panose="020F0502020204030204" pitchFamily="34" charset="0"/>
                        </a:rPr>
                        <a:t>     637.114.195,56 </a:t>
                      </a:r>
                    </a:p>
                  </a:txBody>
                  <a:tcPr marL="0" marR="180000" marT="0" marB="0" anchor="ctr">
                    <a:solidFill>
                      <a:srgbClr val="FFC285">
                        <a:alpha val="54902"/>
                      </a:srgbClr>
                    </a:solidFill>
                  </a:tcPr>
                </a:tc>
                <a:tc>
                  <a:txBody>
                    <a:bodyPr/>
                    <a:lstStyle/>
                    <a:p>
                      <a:pPr algn="r" fontAlgn="b"/>
                      <a:r>
                        <a:rPr lang="it-IT" sz="1200" b="0" i="0" u="none" strike="noStrike" dirty="0">
                          <a:solidFill>
                            <a:srgbClr val="000000"/>
                          </a:solidFill>
                          <a:effectLst/>
                          <a:latin typeface="Calibri" panose="020F0502020204030204" pitchFamily="34" charset="0"/>
                        </a:rPr>
                        <a:t>  568.693.809,81</a:t>
                      </a:r>
                    </a:p>
                  </a:txBody>
                  <a:tcPr marL="0" marR="180000" marT="0" marB="0" anchor="ctr">
                    <a:solidFill>
                      <a:srgbClr val="FFC285">
                        <a:alpha val="54902"/>
                      </a:srgbClr>
                    </a:solidFill>
                  </a:tcPr>
                </a:tc>
                <a:tc>
                  <a:txBody>
                    <a:bodyPr/>
                    <a:lstStyle/>
                    <a:p>
                      <a:pPr algn="r" fontAlgn="b"/>
                      <a:r>
                        <a:rPr lang="it-IT" sz="1200" b="0" i="0" u="none" strike="noStrike" dirty="0">
                          <a:solidFill>
                            <a:srgbClr val="000000"/>
                          </a:solidFill>
                          <a:effectLst/>
                          <a:latin typeface="Calibri" panose="020F0502020204030204" pitchFamily="34" charset="0"/>
                        </a:rPr>
                        <a:t> 68.420.385,75</a:t>
                      </a:r>
                    </a:p>
                  </a:txBody>
                  <a:tcPr marL="0" marR="180000" marT="0" marB="0" anchor="ctr">
                    <a:solidFill>
                      <a:srgbClr val="FFC285">
                        <a:alpha val="54902"/>
                      </a:srgbClr>
                    </a:solidFill>
                  </a:tcPr>
                </a:tc>
                <a:tc>
                  <a:txBody>
                    <a:bodyPr/>
                    <a:lstStyle/>
                    <a:p>
                      <a:pPr algn="r" fontAlgn="b"/>
                      <a:r>
                        <a:rPr lang="it-IT" sz="1200" b="0" i="0" u="none" strike="noStrike" dirty="0">
                          <a:solidFill>
                            <a:srgbClr val="000000"/>
                          </a:solidFill>
                          <a:effectLst/>
                          <a:latin typeface="Calibri" panose="020F0502020204030204" pitchFamily="34" charset="0"/>
                        </a:rPr>
                        <a:t>1.355</a:t>
                      </a:r>
                    </a:p>
                  </a:txBody>
                  <a:tcPr marL="0" marR="180000" marT="0" marB="0" anchor="ctr">
                    <a:solidFill>
                      <a:srgbClr val="FFC285">
                        <a:alpha val="54902"/>
                      </a:srgbClr>
                    </a:solidFill>
                  </a:tcPr>
                </a:tc>
                <a:extLst>
                  <a:ext uri="{0D108BD9-81ED-4DB2-BD59-A6C34878D82A}">
                    <a16:rowId xmlns:a16="http://schemas.microsoft.com/office/drawing/2014/main" val="4158717240"/>
                  </a:ext>
                </a:extLst>
              </a:tr>
            </a:tbl>
          </a:graphicData>
        </a:graphic>
      </p:graphicFrame>
      <p:sp>
        <p:nvSpPr>
          <p:cNvPr id="25" name="CasellaDiTesto 24">
            <a:extLst>
              <a:ext uri="{FF2B5EF4-FFF2-40B4-BE49-F238E27FC236}">
                <a16:creationId xmlns:a16="http://schemas.microsoft.com/office/drawing/2014/main" id="{CD6F922C-3F7E-470B-B684-5186533A554D}"/>
              </a:ext>
            </a:extLst>
          </p:cNvPr>
          <p:cNvSpPr txBox="1"/>
          <p:nvPr/>
        </p:nvSpPr>
        <p:spPr>
          <a:xfrm>
            <a:off x="2524055" y="3861442"/>
            <a:ext cx="4089196" cy="307777"/>
          </a:xfrm>
          <a:prstGeom prst="rect">
            <a:avLst/>
          </a:prstGeom>
          <a:noFill/>
        </p:spPr>
        <p:txBody>
          <a:bodyPr wrap="square" rtlCol="0">
            <a:spAutoFit/>
          </a:bodyPr>
          <a:lstStyle/>
          <a:p>
            <a:pPr algn="ctr"/>
            <a:r>
              <a:rPr lang="it-IT" sz="1400" b="1" dirty="0"/>
              <a:t>I DATI PER COMPONENTE DELLA MISSIONE 4</a:t>
            </a:r>
          </a:p>
        </p:txBody>
      </p:sp>
      <p:pic>
        <p:nvPicPr>
          <p:cNvPr id="3" name="Immagine 2">
            <a:extLst>
              <a:ext uri="{FF2B5EF4-FFF2-40B4-BE49-F238E27FC236}">
                <a16:creationId xmlns:a16="http://schemas.microsoft.com/office/drawing/2014/main" id="{65378E7B-D5D5-4D23-AF3B-7705A05723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30655" y="670567"/>
            <a:ext cx="1172489" cy="1008341"/>
          </a:xfrm>
          <a:prstGeom prst="rect">
            <a:avLst/>
          </a:prstGeom>
        </p:spPr>
      </p:pic>
    </p:spTree>
    <p:extLst>
      <p:ext uri="{BB962C8B-B14F-4D97-AF65-F5344CB8AC3E}">
        <p14:creationId xmlns:p14="http://schemas.microsoft.com/office/powerpoint/2010/main" val="2382706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a:xfrm>
            <a:off x="6805028" y="6278529"/>
            <a:ext cx="2057400" cy="365125"/>
          </a:xfrm>
        </p:spPr>
        <p:txBody>
          <a:bodyPr/>
          <a:lstStyle/>
          <a:p>
            <a:fld id="{21C6F733-6905-4128-9236-663906E6616F}" type="slidenum">
              <a:rPr lang="it-IT" smtClean="0">
                <a:solidFill>
                  <a:schemeClr val="tx1"/>
                </a:solidFill>
              </a:rPr>
              <a:t>11</a:t>
            </a:fld>
            <a:endParaRPr lang="it-IT" dirty="0">
              <a:solidFill>
                <a:schemeClr val="tx1"/>
              </a:solidFill>
            </a:endParaRPr>
          </a:p>
        </p:txBody>
      </p:sp>
      <p:graphicFrame>
        <p:nvGraphicFramePr>
          <p:cNvPr id="7" name="Grafico 6">
            <a:extLst>
              <a:ext uri="{FF2B5EF4-FFF2-40B4-BE49-F238E27FC236}">
                <a16:creationId xmlns:a16="http://schemas.microsoft.com/office/drawing/2014/main" id="{00000000-0008-0000-0300-000005000000}"/>
              </a:ext>
            </a:extLst>
          </p:cNvPr>
          <p:cNvGraphicFramePr>
            <a:graphicFrameLocks/>
          </p:cNvGraphicFramePr>
          <p:nvPr/>
        </p:nvGraphicFramePr>
        <p:xfrm>
          <a:off x="17871" y="3792331"/>
          <a:ext cx="7955279" cy="2554745"/>
        </p:xfrm>
        <a:graphic>
          <a:graphicData uri="http://schemas.openxmlformats.org/drawingml/2006/chart">
            <c:chart xmlns:c="http://schemas.openxmlformats.org/drawingml/2006/chart" xmlns:r="http://schemas.openxmlformats.org/officeDocument/2006/relationships" r:id="rId2"/>
          </a:graphicData>
        </a:graphic>
      </p:graphicFrame>
      <p:sp>
        <p:nvSpPr>
          <p:cNvPr id="10" name="CasellaDiTesto 9"/>
          <p:cNvSpPr txBox="1"/>
          <p:nvPr/>
        </p:nvSpPr>
        <p:spPr>
          <a:xfrm>
            <a:off x="2442690" y="1794805"/>
            <a:ext cx="4251925" cy="307777"/>
          </a:xfrm>
          <a:prstGeom prst="rect">
            <a:avLst/>
          </a:prstGeom>
          <a:noFill/>
        </p:spPr>
        <p:txBody>
          <a:bodyPr wrap="square" rtlCol="0">
            <a:spAutoFit/>
          </a:bodyPr>
          <a:lstStyle/>
          <a:p>
            <a:pPr algn="ctr"/>
            <a:r>
              <a:rPr lang="it-IT" sz="1400" dirty="0"/>
              <a:t>dati riferiti al territorio regionale al 15 ottobre 2025</a:t>
            </a:r>
          </a:p>
        </p:txBody>
      </p:sp>
      <p:sp>
        <p:nvSpPr>
          <p:cNvPr id="9" name="Esagono 8">
            <a:extLst>
              <a:ext uri="{FF2B5EF4-FFF2-40B4-BE49-F238E27FC236}">
                <a16:creationId xmlns:a16="http://schemas.microsoft.com/office/drawing/2014/main" id="{16F0A923-C6D4-4EB8-9D8E-6DF7E4C24164}"/>
              </a:ext>
            </a:extLst>
          </p:cNvPr>
          <p:cNvSpPr/>
          <p:nvPr/>
        </p:nvSpPr>
        <p:spPr>
          <a:xfrm>
            <a:off x="2543451" y="682435"/>
            <a:ext cx="5127774" cy="996473"/>
          </a:xfrm>
          <a:prstGeom prst="hexagon">
            <a:avLst/>
          </a:prstGeom>
          <a:solidFill>
            <a:srgbClr val="E2D6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E2D6EC"/>
              </a:solidFill>
            </a:endParaRPr>
          </a:p>
        </p:txBody>
      </p:sp>
      <p:sp>
        <p:nvSpPr>
          <p:cNvPr id="12" name="CasellaDiTesto 11">
            <a:extLst>
              <a:ext uri="{FF2B5EF4-FFF2-40B4-BE49-F238E27FC236}">
                <a16:creationId xmlns:a16="http://schemas.microsoft.com/office/drawing/2014/main" id="{C3455D19-7F38-44E7-927C-CB8E9DADF186}"/>
              </a:ext>
            </a:extLst>
          </p:cNvPr>
          <p:cNvSpPr txBox="1"/>
          <p:nvPr/>
        </p:nvSpPr>
        <p:spPr>
          <a:xfrm>
            <a:off x="3070188" y="958005"/>
            <a:ext cx="4456275" cy="369332"/>
          </a:xfrm>
          <a:prstGeom prst="rect">
            <a:avLst/>
          </a:prstGeom>
          <a:noFill/>
        </p:spPr>
        <p:txBody>
          <a:bodyPr wrap="square" rtlCol="0">
            <a:spAutoFit/>
          </a:bodyPr>
          <a:lstStyle/>
          <a:p>
            <a:r>
              <a:rPr lang="it-IT" b="1" dirty="0">
                <a:solidFill>
                  <a:srgbClr val="7131A1"/>
                </a:solidFill>
              </a:rPr>
              <a:t>MISSIONE 5 – INCLUSIONE E COESIONE</a:t>
            </a:r>
          </a:p>
        </p:txBody>
      </p:sp>
      <p:sp>
        <p:nvSpPr>
          <p:cNvPr id="14" name="Rettangolo 13">
            <a:extLst>
              <a:ext uri="{FF2B5EF4-FFF2-40B4-BE49-F238E27FC236}">
                <a16:creationId xmlns:a16="http://schemas.microsoft.com/office/drawing/2014/main" id="{476C32F5-9D54-4633-8876-898DBA0E7F4A}"/>
              </a:ext>
            </a:extLst>
          </p:cNvPr>
          <p:cNvSpPr/>
          <p:nvPr/>
        </p:nvSpPr>
        <p:spPr>
          <a:xfrm>
            <a:off x="2489378" y="634032"/>
            <a:ext cx="433117" cy="10448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Ovale 17">
            <a:extLst>
              <a:ext uri="{FF2B5EF4-FFF2-40B4-BE49-F238E27FC236}">
                <a16:creationId xmlns:a16="http://schemas.microsoft.com/office/drawing/2014/main" id="{451861C0-0AC0-4584-800B-CCE9704DE2B9}"/>
              </a:ext>
            </a:extLst>
          </p:cNvPr>
          <p:cNvSpPr/>
          <p:nvPr/>
        </p:nvSpPr>
        <p:spPr>
          <a:xfrm>
            <a:off x="1991601" y="2191652"/>
            <a:ext cx="2462246" cy="1274911"/>
          </a:xfrm>
          <a:prstGeom prst="ellipse">
            <a:avLst/>
          </a:prstGeom>
          <a:solidFill>
            <a:srgbClr val="E2D6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Ovale 18">
            <a:extLst>
              <a:ext uri="{FF2B5EF4-FFF2-40B4-BE49-F238E27FC236}">
                <a16:creationId xmlns:a16="http://schemas.microsoft.com/office/drawing/2014/main" id="{6A859DF6-B7E2-458E-A1D5-7C7796389DA1}"/>
              </a:ext>
            </a:extLst>
          </p:cNvPr>
          <p:cNvSpPr/>
          <p:nvPr/>
        </p:nvSpPr>
        <p:spPr>
          <a:xfrm>
            <a:off x="4872333" y="2182827"/>
            <a:ext cx="2500312" cy="1274911"/>
          </a:xfrm>
          <a:prstGeom prst="ellipse">
            <a:avLst/>
          </a:prstGeom>
          <a:solidFill>
            <a:srgbClr val="E2D6EC">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21" name="CasellaDiTesto 20">
            <a:extLst>
              <a:ext uri="{FF2B5EF4-FFF2-40B4-BE49-F238E27FC236}">
                <a16:creationId xmlns:a16="http://schemas.microsoft.com/office/drawing/2014/main" id="{88ECDAB3-24B8-4FEA-8E9E-D604528EE52F}"/>
              </a:ext>
            </a:extLst>
          </p:cNvPr>
          <p:cNvSpPr txBox="1"/>
          <p:nvPr/>
        </p:nvSpPr>
        <p:spPr>
          <a:xfrm>
            <a:off x="2184114" y="2520772"/>
            <a:ext cx="2077219" cy="646331"/>
          </a:xfrm>
          <a:prstGeom prst="rect">
            <a:avLst/>
          </a:prstGeom>
          <a:noFill/>
        </p:spPr>
        <p:txBody>
          <a:bodyPr wrap="square" rtlCol="0">
            <a:spAutoFit/>
          </a:bodyPr>
          <a:lstStyle/>
          <a:p>
            <a:pPr algn="ctr"/>
            <a:r>
              <a:rPr lang="it-IT" b="1" dirty="0">
                <a:solidFill>
                  <a:srgbClr val="7131A1"/>
                </a:solidFill>
              </a:rPr>
              <a:t>TOTALE RISORSE</a:t>
            </a:r>
          </a:p>
          <a:p>
            <a:pPr algn="ctr"/>
            <a:r>
              <a:rPr lang="it-IT" b="1" dirty="0">
                <a:solidFill>
                  <a:srgbClr val="7131A1"/>
                </a:solidFill>
              </a:rPr>
              <a:t>€</a:t>
            </a:r>
            <a:r>
              <a:rPr lang="it-IT" b="1" dirty="0">
                <a:solidFill>
                  <a:srgbClr val="7131A1"/>
                </a:solidFill>
                <a:latin typeface="Calibri" panose="020F0502020204030204" pitchFamily="34" charset="0"/>
              </a:rPr>
              <a:t> 1.138.673.621,18 </a:t>
            </a:r>
            <a:r>
              <a:rPr lang="it-IT" dirty="0">
                <a:solidFill>
                  <a:srgbClr val="7131A1"/>
                </a:solidFill>
              </a:rPr>
              <a:t> </a:t>
            </a:r>
            <a:r>
              <a:rPr lang="it-IT" b="1" dirty="0">
                <a:solidFill>
                  <a:srgbClr val="7131A1"/>
                </a:solidFill>
              </a:rPr>
              <a:t>  </a:t>
            </a:r>
            <a:r>
              <a:rPr lang="it-IT" sz="1800" b="1" i="0" u="none" strike="noStrike" dirty="0">
                <a:solidFill>
                  <a:srgbClr val="7131A1"/>
                </a:solidFill>
                <a:effectLst/>
                <a:latin typeface="Calibri" panose="020F0502020204030204" pitchFamily="34" charset="0"/>
              </a:rPr>
              <a:t> </a:t>
            </a:r>
            <a:endParaRPr lang="it-IT" b="1" dirty="0">
              <a:solidFill>
                <a:srgbClr val="7131A1"/>
              </a:solidFill>
            </a:endParaRPr>
          </a:p>
        </p:txBody>
      </p:sp>
      <p:sp>
        <p:nvSpPr>
          <p:cNvPr id="22" name="CasellaDiTesto 21">
            <a:extLst>
              <a:ext uri="{FF2B5EF4-FFF2-40B4-BE49-F238E27FC236}">
                <a16:creationId xmlns:a16="http://schemas.microsoft.com/office/drawing/2014/main" id="{4E47A6D5-25EF-4A20-A250-E2992D2584AE}"/>
              </a:ext>
            </a:extLst>
          </p:cNvPr>
          <p:cNvSpPr txBox="1"/>
          <p:nvPr/>
        </p:nvSpPr>
        <p:spPr>
          <a:xfrm>
            <a:off x="5083879" y="2522179"/>
            <a:ext cx="2077219" cy="646331"/>
          </a:xfrm>
          <a:prstGeom prst="rect">
            <a:avLst/>
          </a:prstGeom>
          <a:noFill/>
        </p:spPr>
        <p:txBody>
          <a:bodyPr wrap="square" rtlCol="0">
            <a:spAutoFit/>
          </a:bodyPr>
          <a:lstStyle/>
          <a:p>
            <a:pPr algn="ctr"/>
            <a:r>
              <a:rPr lang="it-IT" b="1" dirty="0">
                <a:solidFill>
                  <a:srgbClr val="7131A1"/>
                </a:solidFill>
              </a:rPr>
              <a:t>N. PROGETTI</a:t>
            </a:r>
          </a:p>
          <a:p>
            <a:pPr algn="ctr"/>
            <a:r>
              <a:rPr lang="en-US" b="1" dirty="0">
                <a:solidFill>
                  <a:srgbClr val="7131A1"/>
                </a:solidFill>
              </a:rPr>
              <a:t>1.562</a:t>
            </a:r>
            <a:endParaRPr lang="it-IT" b="1" dirty="0">
              <a:solidFill>
                <a:srgbClr val="7131A1"/>
              </a:solidFill>
            </a:endParaRPr>
          </a:p>
        </p:txBody>
      </p:sp>
      <p:graphicFrame>
        <p:nvGraphicFramePr>
          <p:cNvPr id="24" name="Tabella 23">
            <a:extLst>
              <a:ext uri="{FF2B5EF4-FFF2-40B4-BE49-F238E27FC236}">
                <a16:creationId xmlns:a16="http://schemas.microsoft.com/office/drawing/2014/main" id="{E86DC889-8A2A-4C66-8BCC-D4C31675E4EB}"/>
              </a:ext>
            </a:extLst>
          </p:cNvPr>
          <p:cNvGraphicFramePr>
            <a:graphicFrameLocks noGrp="1"/>
          </p:cNvGraphicFramePr>
          <p:nvPr>
            <p:extLst>
              <p:ext uri="{D42A27DB-BD31-4B8C-83A1-F6EECF244321}">
                <p14:modId xmlns:p14="http://schemas.microsoft.com/office/powerpoint/2010/main" val="882899427"/>
              </p:ext>
            </p:extLst>
          </p:nvPr>
        </p:nvGraphicFramePr>
        <p:xfrm>
          <a:off x="281572" y="4050495"/>
          <a:ext cx="8476944" cy="2180624"/>
        </p:xfrm>
        <a:graphic>
          <a:graphicData uri="http://schemas.openxmlformats.org/drawingml/2006/table">
            <a:tbl>
              <a:tblPr firstRow="1">
                <a:tableStyleId>{21E4AEA4-8DFA-4A89-87EB-49C32662AFE0}</a:tableStyleId>
              </a:tblPr>
              <a:tblGrid>
                <a:gridCol w="2667816">
                  <a:extLst>
                    <a:ext uri="{9D8B030D-6E8A-4147-A177-3AD203B41FA5}">
                      <a16:colId xmlns:a16="http://schemas.microsoft.com/office/drawing/2014/main" val="2944053533"/>
                    </a:ext>
                  </a:extLst>
                </a:gridCol>
                <a:gridCol w="1552762">
                  <a:extLst>
                    <a:ext uri="{9D8B030D-6E8A-4147-A177-3AD203B41FA5}">
                      <a16:colId xmlns:a16="http://schemas.microsoft.com/office/drawing/2014/main" val="2380432580"/>
                    </a:ext>
                  </a:extLst>
                </a:gridCol>
                <a:gridCol w="1600200">
                  <a:extLst>
                    <a:ext uri="{9D8B030D-6E8A-4147-A177-3AD203B41FA5}">
                      <a16:colId xmlns:a16="http://schemas.microsoft.com/office/drawing/2014/main" val="2434781082"/>
                    </a:ext>
                  </a:extLst>
                </a:gridCol>
                <a:gridCol w="1478296">
                  <a:extLst>
                    <a:ext uri="{9D8B030D-6E8A-4147-A177-3AD203B41FA5}">
                      <a16:colId xmlns:a16="http://schemas.microsoft.com/office/drawing/2014/main" val="210589147"/>
                    </a:ext>
                  </a:extLst>
                </a:gridCol>
                <a:gridCol w="1177870">
                  <a:extLst>
                    <a:ext uri="{9D8B030D-6E8A-4147-A177-3AD203B41FA5}">
                      <a16:colId xmlns:a16="http://schemas.microsoft.com/office/drawing/2014/main" val="782087283"/>
                    </a:ext>
                  </a:extLst>
                </a:gridCol>
              </a:tblGrid>
              <a:tr h="545156">
                <a:tc>
                  <a:txBody>
                    <a:bodyPr/>
                    <a:lstStyle/>
                    <a:p>
                      <a:pPr algn="ctr" fontAlgn="b"/>
                      <a:r>
                        <a:rPr lang="it-IT" sz="1400" b="1" u="none" strike="noStrike" dirty="0">
                          <a:effectLst/>
                        </a:rPr>
                        <a:t>COMPONENTE</a:t>
                      </a:r>
                      <a:endParaRPr lang="it-IT" sz="1400" b="1" i="0" u="none" strike="noStrike" dirty="0">
                        <a:solidFill>
                          <a:srgbClr val="000000"/>
                        </a:solidFill>
                        <a:effectLst/>
                        <a:latin typeface="Calibri" panose="020F0502020204030204" pitchFamily="34" charset="0"/>
                      </a:endParaRPr>
                    </a:p>
                  </a:txBody>
                  <a:tcPr marL="4724" marR="4724" marT="4724" marB="0" anchor="ctr">
                    <a:solidFill>
                      <a:srgbClr val="7131A1"/>
                    </a:solidFill>
                  </a:tcPr>
                </a:tc>
                <a:tc>
                  <a:txBody>
                    <a:bodyPr/>
                    <a:lstStyle/>
                    <a:p>
                      <a:pPr algn="ctr" fontAlgn="b"/>
                      <a:r>
                        <a:rPr lang="it-IT" sz="1400" b="1" u="none" strike="noStrike" dirty="0">
                          <a:effectLst/>
                        </a:rPr>
                        <a:t>RISORSE TOTALI</a:t>
                      </a:r>
                      <a:endParaRPr lang="it-IT" sz="1400" b="1" i="0" u="none" strike="noStrike" dirty="0">
                        <a:solidFill>
                          <a:srgbClr val="000000"/>
                        </a:solidFill>
                        <a:effectLst/>
                        <a:latin typeface="Calibri" panose="020F0502020204030204" pitchFamily="34" charset="0"/>
                      </a:endParaRPr>
                    </a:p>
                  </a:txBody>
                  <a:tcPr marL="4724" marR="4724" marT="4724" marB="0" anchor="ctr">
                    <a:solidFill>
                      <a:srgbClr val="7131A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it-IT" sz="1400" b="1" u="none" strike="noStrike" dirty="0">
                          <a:effectLst/>
                        </a:rPr>
                        <a:t>PNRR/PNC</a:t>
                      </a:r>
                      <a:endParaRPr lang="it-IT" sz="1400" b="1" i="0" u="none" strike="noStrike" dirty="0">
                        <a:solidFill>
                          <a:srgbClr val="000000"/>
                        </a:solidFill>
                        <a:effectLst/>
                        <a:latin typeface="Calibri" panose="020F0502020204030204" pitchFamily="34" charset="0"/>
                      </a:endParaRPr>
                    </a:p>
                  </a:txBody>
                  <a:tcPr marL="4724" marR="4724" marT="4724" marB="0" anchor="ctr">
                    <a:solidFill>
                      <a:srgbClr val="7131A1"/>
                    </a:solidFill>
                  </a:tcPr>
                </a:tc>
                <a:tc>
                  <a:txBody>
                    <a:bodyPr/>
                    <a:lstStyle/>
                    <a:p>
                      <a:pPr algn="ctr" fontAlgn="b"/>
                      <a:r>
                        <a:rPr lang="it-IT" sz="1400" b="1" u="none" strike="noStrike" dirty="0">
                          <a:effectLst/>
                        </a:rPr>
                        <a:t>ALTRI FONDI</a:t>
                      </a:r>
                      <a:endParaRPr lang="it-IT" sz="1400" b="1" i="0" u="none" strike="noStrike" dirty="0">
                        <a:solidFill>
                          <a:srgbClr val="000000"/>
                        </a:solidFill>
                        <a:effectLst/>
                        <a:latin typeface="Calibri" panose="020F0502020204030204" pitchFamily="34" charset="0"/>
                      </a:endParaRPr>
                    </a:p>
                  </a:txBody>
                  <a:tcPr marL="4724" marR="4724" marT="4724" marB="0" anchor="ctr">
                    <a:solidFill>
                      <a:srgbClr val="7131A1"/>
                    </a:solidFill>
                  </a:tcPr>
                </a:tc>
                <a:tc>
                  <a:txBody>
                    <a:bodyPr/>
                    <a:lstStyle/>
                    <a:p>
                      <a:pPr algn="ctr" fontAlgn="b"/>
                      <a:r>
                        <a:rPr lang="it-IT" sz="1400" b="1" u="none" strike="noStrike" dirty="0">
                          <a:effectLst/>
                        </a:rPr>
                        <a:t>N. PROGETTI</a:t>
                      </a:r>
                      <a:endParaRPr lang="it-IT" sz="1400" b="1" i="0" u="none" strike="noStrike" dirty="0">
                        <a:solidFill>
                          <a:srgbClr val="000000"/>
                        </a:solidFill>
                        <a:effectLst/>
                        <a:latin typeface="Calibri" panose="020F0502020204030204" pitchFamily="34" charset="0"/>
                      </a:endParaRPr>
                    </a:p>
                  </a:txBody>
                  <a:tcPr marL="4724" marR="4724" marT="4724" marB="0" anchor="ctr">
                    <a:solidFill>
                      <a:srgbClr val="7131A1"/>
                    </a:solidFill>
                  </a:tcPr>
                </a:tc>
                <a:extLst>
                  <a:ext uri="{0D108BD9-81ED-4DB2-BD59-A6C34878D82A}">
                    <a16:rowId xmlns:a16="http://schemas.microsoft.com/office/drawing/2014/main" val="1346295387"/>
                  </a:ext>
                </a:extLst>
              </a:tr>
              <a:tr h="545156">
                <a:tc>
                  <a:txBody>
                    <a:bodyPr/>
                    <a:lstStyle/>
                    <a:p>
                      <a:pPr algn="l" fontAlgn="b"/>
                      <a:r>
                        <a:rPr lang="it-IT" sz="1200" b="0" i="0" u="none" strike="noStrike" dirty="0">
                          <a:solidFill>
                            <a:srgbClr val="000000"/>
                          </a:solidFill>
                          <a:effectLst/>
                          <a:latin typeface="Calibri" panose="020F0502020204030204" pitchFamily="34" charset="0"/>
                        </a:rPr>
                        <a:t>C1 - POLITICHE PER IL LAVORO</a:t>
                      </a:r>
                    </a:p>
                  </a:txBody>
                  <a:tcPr marL="85725" marR="9525" marT="9525" marB="0" anchor="ctr">
                    <a:solidFill>
                      <a:srgbClr val="E2D6EC">
                        <a:alpha val="54902"/>
                      </a:srgbClr>
                    </a:solidFill>
                  </a:tcPr>
                </a:tc>
                <a:tc>
                  <a:txBody>
                    <a:bodyPr/>
                    <a:lstStyle/>
                    <a:p>
                      <a:pPr algn="r" fontAlgn="b"/>
                      <a:r>
                        <a:rPr lang="it-IT" sz="1200" b="0" i="0" u="none" strike="noStrike" kern="1200" dirty="0">
                          <a:solidFill>
                            <a:srgbClr val="000000"/>
                          </a:solidFill>
                          <a:effectLst/>
                          <a:latin typeface="Calibri" panose="020F0502020204030204" pitchFamily="34" charset="0"/>
                          <a:ea typeface="+mn-ea"/>
                          <a:cs typeface="+mn-cs"/>
                        </a:rPr>
                        <a:t> 388.996.986,38</a:t>
                      </a:r>
                    </a:p>
                  </a:txBody>
                  <a:tcPr marL="0" marR="180000" marT="0" marB="0" anchor="ctr">
                    <a:solidFill>
                      <a:srgbClr val="E2D6EC">
                        <a:alpha val="54902"/>
                      </a:srgbClr>
                    </a:solidFill>
                  </a:tcPr>
                </a:tc>
                <a:tc>
                  <a:txBody>
                    <a:bodyPr/>
                    <a:lstStyle/>
                    <a:p>
                      <a:pPr algn="r" fontAlgn="b"/>
                      <a:r>
                        <a:rPr lang="it-IT" sz="1200" b="0" i="0" u="none" strike="noStrike" kern="1200" dirty="0">
                          <a:solidFill>
                            <a:srgbClr val="000000"/>
                          </a:solidFill>
                          <a:effectLst/>
                          <a:latin typeface="Calibri" panose="020F0502020204030204" pitchFamily="34" charset="0"/>
                          <a:ea typeface="+mn-ea"/>
                          <a:cs typeface="+mn-cs"/>
                        </a:rPr>
                        <a:t> 235.951.540,55</a:t>
                      </a:r>
                    </a:p>
                  </a:txBody>
                  <a:tcPr marL="0" marR="180000" marT="0" marB="0" anchor="ctr">
                    <a:solidFill>
                      <a:srgbClr val="E2D6EC">
                        <a:alpha val="54902"/>
                      </a:srgbClr>
                    </a:solidFill>
                  </a:tcPr>
                </a:tc>
                <a:tc>
                  <a:txBody>
                    <a:bodyPr/>
                    <a:lstStyle/>
                    <a:p>
                      <a:pPr algn="r" fontAlgn="b"/>
                      <a:r>
                        <a:rPr lang="it-IT" sz="1200" b="0" i="0" u="none" strike="noStrike" kern="1200" dirty="0">
                          <a:solidFill>
                            <a:srgbClr val="000000"/>
                          </a:solidFill>
                          <a:effectLst/>
                          <a:latin typeface="Calibri" panose="020F0502020204030204" pitchFamily="34" charset="0"/>
                          <a:ea typeface="+mn-ea"/>
                          <a:cs typeface="+mn-cs"/>
                        </a:rPr>
                        <a:t> 153.045.445,83</a:t>
                      </a:r>
                    </a:p>
                  </a:txBody>
                  <a:tcPr marL="0" marR="180000" marT="0" marB="0" anchor="ctr">
                    <a:solidFill>
                      <a:srgbClr val="E2D6EC">
                        <a:alpha val="54902"/>
                      </a:srgbClr>
                    </a:solidFill>
                  </a:tcPr>
                </a:tc>
                <a:tc>
                  <a:txBody>
                    <a:bodyPr/>
                    <a:lstStyle/>
                    <a:p>
                      <a:pPr algn="r" fontAlgn="b"/>
                      <a:r>
                        <a:rPr lang="it-IT" sz="1200" b="0" i="0" u="none" strike="noStrike" kern="1200" dirty="0">
                          <a:solidFill>
                            <a:srgbClr val="000000"/>
                          </a:solidFill>
                          <a:effectLst/>
                          <a:latin typeface="Calibri" panose="020F0502020204030204" pitchFamily="34" charset="0"/>
                          <a:ea typeface="+mn-ea"/>
                          <a:cs typeface="+mn-cs"/>
                        </a:rPr>
                        <a:t>1.095</a:t>
                      </a:r>
                    </a:p>
                  </a:txBody>
                  <a:tcPr marL="0" marR="180000" marT="0" marB="0" anchor="ctr">
                    <a:solidFill>
                      <a:srgbClr val="E2D6EC">
                        <a:alpha val="54902"/>
                      </a:srgbClr>
                    </a:solidFill>
                  </a:tcPr>
                </a:tc>
                <a:extLst>
                  <a:ext uri="{0D108BD9-81ED-4DB2-BD59-A6C34878D82A}">
                    <a16:rowId xmlns:a16="http://schemas.microsoft.com/office/drawing/2014/main" val="4045361160"/>
                  </a:ext>
                </a:extLst>
              </a:tr>
              <a:tr h="545156">
                <a:tc>
                  <a:txBody>
                    <a:bodyPr/>
                    <a:lstStyle/>
                    <a:p>
                      <a:pPr algn="l" fontAlgn="b"/>
                      <a:r>
                        <a:rPr lang="it-IT" sz="1200" b="0" i="0" u="none" strike="noStrike">
                          <a:solidFill>
                            <a:srgbClr val="000000"/>
                          </a:solidFill>
                          <a:effectLst/>
                          <a:latin typeface="Calibri" panose="020F0502020204030204" pitchFamily="34" charset="0"/>
                        </a:rPr>
                        <a:t>C2 - INFRASTRUTTURE SOCIALI, FAMIGLIE, COMUNITÀ E TERZO SETTORE</a:t>
                      </a:r>
                    </a:p>
                  </a:txBody>
                  <a:tcPr marL="85725" marR="9525" marT="9525" marB="0" anchor="ctr">
                    <a:solidFill>
                      <a:srgbClr val="E2D6EC">
                        <a:alpha val="54902"/>
                      </a:srgbClr>
                    </a:solidFill>
                  </a:tcPr>
                </a:tc>
                <a:tc>
                  <a:txBody>
                    <a:bodyPr/>
                    <a:lstStyle/>
                    <a:p>
                      <a:pPr algn="r" fontAlgn="b"/>
                      <a:r>
                        <a:rPr lang="it-IT" sz="1200" b="0" i="0" u="none" strike="noStrike" kern="1200" dirty="0">
                          <a:solidFill>
                            <a:srgbClr val="000000"/>
                          </a:solidFill>
                          <a:effectLst/>
                          <a:latin typeface="Calibri" panose="020F0502020204030204" pitchFamily="34" charset="0"/>
                          <a:ea typeface="+mn-ea"/>
                          <a:cs typeface="+mn-cs"/>
                        </a:rPr>
                        <a:t> 737.716.205,80</a:t>
                      </a:r>
                    </a:p>
                  </a:txBody>
                  <a:tcPr marL="0" marR="180000" marT="0" marB="0" anchor="ctr">
                    <a:solidFill>
                      <a:srgbClr val="E2D6EC">
                        <a:alpha val="54902"/>
                      </a:srgbClr>
                    </a:solidFill>
                  </a:tcPr>
                </a:tc>
                <a:tc>
                  <a:txBody>
                    <a:bodyPr/>
                    <a:lstStyle/>
                    <a:p>
                      <a:pPr algn="r" fontAlgn="b"/>
                      <a:r>
                        <a:rPr lang="it-IT" sz="1200" b="0" i="0" u="none" strike="noStrike" kern="1200" dirty="0">
                          <a:solidFill>
                            <a:srgbClr val="000000"/>
                          </a:solidFill>
                          <a:effectLst/>
                          <a:latin typeface="Calibri" panose="020F0502020204030204" pitchFamily="34" charset="0"/>
                          <a:ea typeface="+mn-ea"/>
                          <a:cs typeface="+mn-cs"/>
                        </a:rPr>
                        <a:t> 581.179.520,85</a:t>
                      </a:r>
                    </a:p>
                  </a:txBody>
                  <a:tcPr marL="0" marR="180000" marT="0" marB="0" anchor="ctr">
                    <a:solidFill>
                      <a:srgbClr val="E2D6EC">
                        <a:alpha val="54902"/>
                      </a:srgbClr>
                    </a:solidFill>
                  </a:tcPr>
                </a:tc>
                <a:tc>
                  <a:txBody>
                    <a:bodyPr/>
                    <a:lstStyle/>
                    <a:p>
                      <a:pPr algn="r" fontAlgn="b"/>
                      <a:r>
                        <a:rPr lang="it-IT" sz="1200" b="0" i="0" u="none" strike="noStrike" kern="1200" dirty="0">
                          <a:solidFill>
                            <a:srgbClr val="000000"/>
                          </a:solidFill>
                          <a:effectLst/>
                          <a:latin typeface="Calibri" panose="020F0502020204030204" pitchFamily="34" charset="0"/>
                          <a:ea typeface="+mn-ea"/>
                          <a:cs typeface="+mn-cs"/>
                        </a:rPr>
                        <a:t> 156.536.684,95</a:t>
                      </a:r>
                    </a:p>
                  </a:txBody>
                  <a:tcPr marL="0" marR="180000" marT="0" marB="0" anchor="ctr">
                    <a:solidFill>
                      <a:srgbClr val="E2D6EC">
                        <a:alpha val="54902"/>
                      </a:srgbClr>
                    </a:solidFill>
                  </a:tcPr>
                </a:tc>
                <a:tc>
                  <a:txBody>
                    <a:bodyPr/>
                    <a:lstStyle/>
                    <a:p>
                      <a:pPr algn="r" fontAlgn="b"/>
                      <a:r>
                        <a:rPr lang="it-IT" sz="1200" b="0" i="0" u="none" strike="noStrike" kern="1200" dirty="0">
                          <a:solidFill>
                            <a:srgbClr val="000000"/>
                          </a:solidFill>
                          <a:effectLst/>
                          <a:latin typeface="Calibri" panose="020F0502020204030204" pitchFamily="34" charset="0"/>
                          <a:ea typeface="+mn-ea"/>
                          <a:cs typeface="+mn-cs"/>
                        </a:rPr>
                        <a:t>441</a:t>
                      </a:r>
                    </a:p>
                  </a:txBody>
                  <a:tcPr marL="0" marR="180000" marT="0" marB="0" anchor="ctr">
                    <a:solidFill>
                      <a:srgbClr val="E2D6EC">
                        <a:alpha val="54902"/>
                      </a:srgbClr>
                    </a:solidFill>
                  </a:tcPr>
                </a:tc>
                <a:extLst>
                  <a:ext uri="{0D108BD9-81ED-4DB2-BD59-A6C34878D82A}">
                    <a16:rowId xmlns:a16="http://schemas.microsoft.com/office/drawing/2014/main" val="3451459476"/>
                  </a:ext>
                </a:extLst>
              </a:tr>
              <a:tr h="545156">
                <a:tc>
                  <a:txBody>
                    <a:bodyPr/>
                    <a:lstStyle/>
                    <a:p>
                      <a:pPr algn="l" fontAlgn="b"/>
                      <a:r>
                        <a:rPr lang="it-IT" sz="1200" b="0" i="0" u="none" strike="noStrike">
                          <a:solidFill>
                            <a:srgbClr val="000000"/>
                          </a:solidFill>
                          <a:effectLst/>
                          <a:latin typeface="Calibri" panose="020F0502020204030204" pitchFamily="34" charset="0"/>
                        </a:rPr>
                        <a:t>C3- INTERVENTI SPECIALI PER LA COESIONE TERRITORIALE</a:t>
                      </a:r>
                    </a:p>
                  </a:txBody>
                  <a:tcPr marL="85725" marR="9525" marT="9525" marB="0" anchor="ctr">
                    <a:solidFill>
                      <a:srgbClr val="E2D6EC">
                        <a:alpha val="54902"/>
                      </a:srgbClr>
                    </a:solidFill>
                  </a:tcPr>
                </a:tc>
                <a:tc>
                  <a:txBody>
                    <a:bodyPr/>
                    <a:lstStyle/>
                    <a:p>
                      <a:pPr algn="r" fontAlgn="b"/>
                      <a:r>
                        <a:rPr lang="it-IT" sz="1200" b="0" i="0" u="none" strike="noStrike" kern="1200" dirty="0">
                          <a:solidFill>
                            <a:srgbClr val="000000"/>
                          </a:solidFill>
                          <a:effectLst/>
                          <a:latin typeface="Calibri" panose="020F0502020204030204" pitchFamily="34" charset="0"/>
                          <a:ea typeface="+mn-ea"/>
                          <a:cs typeface="+mn-cs"/>
                        </a:rPr>
                        <a:t>   11.960.429,00</a:t>
                      </a:r>
                    </a:p>
                  </a:txBody>
                  <a:tcPr marL="0" marR="180000" marT="0" marB="0" anchor="ctr">
                    <a:solidFill>
                      <a:srgbClr val="E2D6EC">
                        <a:alpha val="54902"/>
                      </a:srgbClr>
                    </a:solidFill>
                  </a:tcPr>
                </a:tc>
                <a:tc>
                  <a:txBody>
                    <a:bodyPr/>
                    <a:lstStyle/>
                    <a:p>
                      <a:pPr algn="r" fontAlgn="b"/>
                      <a:r>
                        <a:rPr lang="it-IT" sz="1200" b="0" i="0" u="none" strike="noStrike" kern="1200" dirty="0">
                          <a:solidFill>
                            <a:srgbClr val="000000"/>
                          </a:solidFill>
                          <a:effectLst/>
                          <a:latin typeface="Calibri" panose="020F0502020204030204" pitchFamily="34" charset="0"/>
                          <a:ea typeface="+mn-ea"/>
                          <a:cs typeface="+mn-cs"/>
                        </a:rPr>
                        <a:t> 11.725.735,00</a:t>
                      </a:r>
                    </a:p>
                  </a:txBody>
                  <a:tcPr marL="0" marR="180000" marT="0" marB="0" anchor="ctr">
                    <a:solidFill>
                      <a:srgbClr val="E2D6EC">
                        <a:alpha val="54902"/>
                      </a:srgbClr>
                    </a:solidFill>
                  </a:tcPr>
                </a:tc>
                <a:tc>
                  <a:txBody>
                    <a:bodyPr/>
                    <a:lstStyle/>
                    <a:p>
                      <a:pPr algn="r" fontAlgn="b"/>
                      <a:r>
                        <a:rPr lang="it-IT" sz="1200" b="0" i="0" u="none" strike="noStrike" kern="1200" dirty="0">
                          <a:solidFill>
                            <a:srgbClr val="000000"/>
                          </a:solidFill>
                          <a:effectLst/>
                          <a:latin typeface="Calibri" panose="020F0502020204030204" pitchFamily="34" charset="0"/>
                          <a:ea typeface="+mn-ea"/>
                          <a:cs typeface="+mn-cs"/>
                        </a:rPr>
                        <a:t> 234.694,00   </a:t>
                      </a:r>
                    </a:p>
                  </a:txBody>
                  <a:tcPr marL="0" marR="180000" marT="0" marB="0" anchor="ctr">
                    <a:solidFill>
                      <a:srgbClr val="E2D6EC">
                        <a:alpha val="54902"/>
                      </a:srgbClr>
                    </a:solidFill>
                  </a:tcPr>
                </a:tc>
                <a:tc>
                  <a:txBody>
                    <a:bodyPr/>
                    <a:lstStyle/>
                    <a:p>
                      <a:pPr algn="r" fontAlgn="b"/>
                      <a:r>
                        <a:rPr lang="en-US" sz="1200" b="0" i="0" u="none" strike="noStrike" kern="1200" dirty="0">
                          <a:solidFill>
                            <a:srgbClr val="000000"/>
                          </a:solidFill>
                          <a:effectLst/>
                          <a:latin typeface="Calibri" panose="020F0502020204030204" pitchFamily="34" charset="0"/>
                          <a:ea typeface="+mn-ea"/>
                          <a:cs typeface="+mn-cs"/>
                        </a:rPr>
                        <a:t>26</a:t>
                      </a:r>
                      <a:endParaRPr lang="it-IT" sz="1200" b="0" i="0" u="none" strike="noStrike" kern="1200" dirty="0">
                        <a:solidFill>
                          <a:srgbClr val="000000"/>
                        </a:solidFill>
                        <a:effectLst/>
                        <a:latin typeface="Calibri" panose="020F0502020204030204" pitchFamily="34" charset="0"/>
                        <a:ea typeface="+mn-ea"/>
                        <a:cs typeface="+mn-cs"/>
                      </a:endParaRPr>
                    </a:p>
                  </a:txBody>
                  <a:tcPr marL="0" marR="180000" marT="0" marB="0" anchor="ctr">
                    <a:solidFill>
                      <a:srgbClr val="E2D6EC">
                        <a:alpha val="54902"/>
                      </a:srgbClr>
                    </a:solidFill>
                  </a:tcPr>
                </a:tc>
                <a:extLst>
                  <a:ext uri="{0D108BD9-81ED-4DB2-BD59-A6C34878D82A}">
                    <a16:rowId xmlns:a16="http://schemas.microsoft.com/office/drawing/2014/main" val="4158717240"/>
                  </a:ext>
                </a:extLst>
              </a:tr>
            </a:tbl>
          </a:graphicData>
        </a:graphic>
      </p:graphicFrame>
      <p:sp>
        <p:nvSpPr>
          <p:cNvPr id="25" name="CasellaDiTesto 24">
            <a:extLst>
              <a:ext uri="{FF2B5EF4-FFF2-40B4-BE49-F238E27FC236}">
                <a16:creationId xmlns:a16="http://schemas.microsoft.com/office/drawing/2014/main" id="{CD6F922C-3F7E-470B-B684-5186533A554D}"/>
              </a:ext>
            </a:extLst>
          </p:cNvPr>
          <p:cNvSpPr txBox="1"/>
          <p:nvPr/>
        </p:nvSpPr>
        <p:spPr>
          <a:xfrm>
            <a:off x="2524055" y="3626492"/>
            <a:ext cx="4089196" cy="307777"/>
          </a:xfrm>
          <a:prstGeom prst="rect">
            <a:avLst/>
          </a:prstGeom>
          <a:noFill/>
        </p:spPr>
        <p:txBody>
          <a:bodyPr wrap="square" rtlCol="0">
            <a:spAutoFit/>
          </a:bodyPr>
          <a:lstStyle/>
          <a:p>
            <a:pPr algn="ctr"/>
            <a:r>
              <a:rPr lang="it-IT" sz="1400" b="1" dirty="0"/>
              <a:t>I DATI PER COMPONENTE DELLA MISSIONE 5</a:t>
            </a:r>
          </a:p>
        </p:txBody>
      </p:sp>
      <p:pic>
        <p:nvPicPr>
          <p:cNvPr id="4" name="Immagine 3">
            <a:extLst>
              <a:ext uri="{FF2B5EF4-FFF2-40B4-BE49-F238E27FC236}">
                <a16:creationId xmlns:a16="http://schemas.microsoft.com/office/drawing/2014/main" id="{A4203B9A-99E3-4660-9975-D8000B7696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43966" y="672488"/>
            <a:ext cx="1169873" cy="1006091"/>
          </a:xfrm>
          <a:prstGeom prst="rect">
            <a:avLst/>
          </a:prstGeom>
        </p:spPr>
      </p:pic>
    </p:spTree>
    <p:extLst>
      <p:ext uri="{BB962C8B-B14F-4D97-AF65-F5344CB8AC3E}">
        <p14:creationId xmlns:p14="http://schemas.microsoft.com/office/powerpoint/2010/main" val="3252465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a:xfrm>
            <a:off x="6805028" y="6278529"/>
            <a:ext cx="2057400" cy="365125"/>
          </a:xfrm>
        </p:spPr>
        <p:txBody>
          <a:bodyPr/>
          <a:lstStyle/>
          <a:p>
            <a:fld id="{21C6F733-6905-4128-9236-663906E6616F}" type="slidenum">
              <a:rPr lang="it-IT" smtClean="0">
                <a:solidFill>
                  <a:schemeClr val="tx1"/>
                </a:solidFill>
              </a:rPr>
              <a:t>12</a:t>
            </a:fld>
            <a:endParaRPr lang="it-IT" dirty="0">
              <a:solidFill>
                <a:schemeClr val="tx1"/>
              </a:solidFill>
            </a:endParaRPr>
          </a:p>
        </p:txBody>
      </p:sp>
      <p:graphicFrame>
        <p:nvGraphicFramePr>
          <p:cNvPr id="7" name="Grafico 6">
            <a:extLst>
              <a:ext uri="{FF2B5EF4-FFF2-40B4-BE49-F238E27FC236}">
                <a16:creationId xmlns:a16="http://schemas.microsoft.com/office/drawing/2014/main" id="{00000000-0008-0000-0300-000005000000}"/>
              </a:ext>
            </a:extLst>
          </p:cNvPr>
          <p:cNvGraphicFramePr>
            <a:graphicFrameLocks/>
          </p:cNvGraphicFramePr>
          <p:nvPr/>
        </p:nvGraphicFramePr>
        <p:xfrm>
          <a:off x="17871" y="3792331"/>
          <a:ext cx="7955279" cy="2554745"/>
        </p:xfrm>
        <a:graphic>
          <a:graphicData uri="http://schemas.openxmlformats.org/drawingml/2006/chart">
            <c:chart xmlns:c="http://schemas.openxmlformats.org/drawingml/2006/chart" xmlns:r="http://schemas.openxmlformats.org/officeDocument/2006/relationships" r:id="rId2"/>
          </a:graphicData>
        </a:graphic>
      </p:graphicFrame>
      <p:sp>
        <p:nvSpPr>
          <p:cNvPr id="10" name="CasellaDiTesto 9"/>
          <p:cNvSpPr txBox="1"/>
          <p:nvPr/>
        </p:nvSpPr>
        <p:spPr>
          <a:xfrm>
            <a:off x="2394081" y="1768922"/>
            <a:ext cx="4251925" cy="307777"/>
          </a:xfrm>
          <a:prstGeom prst="rect">
            <a:avLst/>
          </a:prstGeom>
          <a:noFill/>
        </p:spPr>
        <p:txBody>
          <a:bodyPr wrap="square" rtlCol="0">
            <a:spAutoFit/>
          </a:bodyPr>
          <a:lstStyle/>
          <a:p>
            <a:pPr algn="ctr"/>
            <a:r>
              <a:rPr lang="it-IT" sz="1400" dirty="0"/>
              <a:t>dati riferiti al territorio regionale al 15 ottobre 2025</a:t>
            </a:r>
          </a:p>
        </p:txBody>
      </p:sp>
      <p:sp>
        <p:nvSpPr>
          <p:cNvPr id="9" name="Esagono 8">
            <a:extLst>
              <a:ext uri="{FF2B5EF4-FFF2-40B4-BE49-F238E27FC236}">
                <a16:creationId xmlns:a16="http://schemas.microsoft.com/office/drawing/2014/main" id="{16F0A923-C6D4-4EB8-9D8E-6DF7E4C24164}"/>
              </a:ext>
            </a:extLst>
          </p:cNvPr>
          <p:cNvSpPr/>
          <p:nvPr/>
        </p:nvSpPr>
        <p:spPr>
          <a:xfrm>
            <a:off x="2543451" y="682435"/>
            <a:ext cx="5127774" cy="996473"/>
          </a:xfrm>
          <a:prstGeom prst="hexagon">
            <a:avLst/>
          </a:prstGeom>
          <a:solidFill>
            <a:srgbClr val="FFF2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E2D6EC"/>
              </a:solidFill>
            </a:endParaRPr>
          </a:p>
        </p:txBody>
      </p:sp>
      <p:sp>
        <p:nvSpPr>
          <p:cNvPr id="12" name="CasellaDiTesto 11">
            <a:extLst>
              <a:ext uri="{FF2B5EF4-FFF2-40B4-BE49-F238E27FC236}">
                <a16:creationId xmlns:a16="http://schemas.microsoft.com/office/drawing/2014/main" id="{C3455D19-7F38-44E7-927C-CB8E9DADF186}"/>
              </a:ext>
            </a:extLst>
          </p:cNvPr>
          <p:cNvSpPr txBox="1"/>
          <p:nvPr/>
        </p:nvSpPr>
        <p:spPr>
          <a:xfrm>
            <a:off x="3079153" y="958005"/>
            <a:ext cx="4456275" cy="369332"/>
          </a:xfrm>
          <a:prstGeom prst="rect">
            <a:avLst/>
          </a:prstGeom>
          <a:noFill/>
        </p:spPr>
        <p:txBody>
          <a:bodyPr wrap="square" rtlCol="0">
            <a:spAutoFit/>
          </a:bodyPr>
          <a:lstStyle/>
          <a:p>
            <a:r>
              <a:rPr lang="it-IT" b="1" dirty="0">
                <a:solidFill>
                  <a:srgbClr val="FFBF16"/>
                </a:solidFill>
              </a:rPr>
              <a:t>MISSIONE 6 – SALUTE</a:t>
            </a:r>
          </a:p>
        </p:txBody>
      </p:sp>
      <p:sp>
        <p:nvSpPr>
          <p:cNvPr id="14" name="Rettangolo 13">
            <a:extLst>
              <a:ext uri="{FF2B5EF4-FFF2-40B4-BE49-F238E27FC236}">
                <a16:creationId xmlns:a16="http://schemas.microsoft.com/office/drawing/2014/main" id="{476C32F5-9D54-4633-8876-898DBA0E7F4A}"/>
              </a:ext>
            </a:extLst>
          </p:cNvPr>
          <p:cNvSpPr/>
          <p:nvPr/>
        </p:nvSpPr>
        <p:spPr>
          <a:xfrm>
            <a:off x="2489378" y="634032"/>
            <a:ext cx="433117" cy="10448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Ovale 17">
            <a:extLst>
              <a:ext uri="{FF2B5EF4-FFF2-40B4-BE49-F238E27FC236}">
                <a16:creationId xmlns:a16="http://schemas.microsoft.com/office/drawing/2014/main" id="{451861C0-0AC0-4584-800B-CCE9704DE2B9}"/>
              </a:ext>
            </a:extLst>
          </p:cNvPr>
          <p:cNvSpPr/>
          <p:nvPr/>
        </p:nvSpPr>
        <p:spPr>
          <a:xfrm>
            <a:off x="1848030" y="2163885"/>
            <a:ext cx="2462246" cy="1274911"/>
          </a:xfrm>
          <a:prstGeom prst="ellipse">
            <a:avLst/>
          </a:prstGeom>
          <a:solidFill>
            <a:srgbClr val="FFF2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9" name="Ovale 18">
            <a:extLst>
              <a:ext uri="{FF2B5EF4-FFF2-40B4-BE49-F238E27FC236}">
                <a16:creationId xmlns:a16="http://schemas.microsoft.com/office/drawing/2014/main" id="{6A859DF6-B7E2-458E-A1D5-7C7796389DA1}"/>
              </a:ext>
            </a:extLst>
          </p:cNvPr>
          <p:cNvSpPr/>
          <p:nvPr/>
        </p:nvSpPr>
        <p:spPr>
          <a:xfrm>
            <a:off x="4858049" y="2135139"/>
            <a:ext cx="2500312" cy="1274911"/>
          </a:xfrm>
          <a:prstGeom prst="ellipse">
            <a:avLst/>
          </a:prstGeom>
          <a:solidFill>
            <a:srgbClr val="FFF2D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21" name="CasellaDiTesto 20">
            <a:extLst>
              <a:ext uri="{FF2B5EF4-FFF2-40B4-BE49-F238E27FC236}">
                <a16:creationId xmlns:a16="http://schemas.microsoft.com/office/drawing/2014/main" id="{88ECDAB3-24B8-4FEA-8E9E-D604528EE52F}"/>
              </a:ext>
            </a:extLst>
          </p:cNvPr>
          <p:cNvSpPr txBox="1"/>
          <p:nvPr/>
        </p:nvSpPr>
        <p:spPr>
          <a:xfrm>
            <a:off x="2040543" y="2474490"/>
            <a:ext cx="2077219" cy="646331"/>
          </a:xfrm>
          <a:prstGeom prst="rect">
            <a:avLst/>
          </a:prstGeom>
          <a:noFill/>
        </p:spPr>
        <p:txBody>
          <a:bodyPr wrap="square" rtlCol="0">
            <a:spAutoFit/>
          </a:bodyPr>
          <a:lstStyle/>
          <a:p>
            <a:pPr algn="ctr"/>
            <a:r>
              <a:rPr lang="it-IT" b="1" dirty="0">
                <a:solidFill>
                  <a:srgbClr val="FFBE0E"/>
                </a:solidFill>
              </a:rPr>
              <a:t>TOTALE RISORSE</a:t>
            </a:r>
          </a:p>
          <a:p>
            <a:pPr algn="ctr"/>
            <a:r>
              <a:rPr lang="it-IT" b="1" dirty="0">
                <a:solidFill>
                  <a:srgbClr val="FFBE0E"/>
                </a:solidFill>
              </a:rPr>
              <a:t>€ </a:t>
            </a:r>
            <a:r>
              <a:rPr lang="it-IT" b="1" dirty="0">
                <a:solidFill>
                  <a:srgbClr val="FFBE0E"/>
                </a:solidFill>
                <a:latin typeface="Calibri" panose="020F0502020204030204" pitchFamily="34" charset="0"/>
              </a:rPr>
              <a:t>1.295.727.089,28    </a:t>
            </a:r>
            <a:r>
              <a:rPr lang="it-IT" dirty="0">
                <a:solidFill>
                  <a:srgbClr val="FFBE0E"/>
                </a:solidFill>
              </a:rPr>
              <a:t>  </a:t>
            </a:r>
            <a:r>
              <a:rPr lang="it-IT" b="1" dirty="0">
                <a:solidFill>
                  <a:srgbClr val="FFBE0E"/>
                </a:solidFill>
              </a:rPr>
              <a:t>  </a:t>
            </a:r>
            <a:r>
              <a:rPr lang="it-IT" sz="1800" b="1" i="0" u="none" strike="noStrike" dirty="0">
                <a:solidFill>
                  <a:srgbClr val="FFBE0E"/>
                </a:solidFill>
                <a:effectLst/>
                <a:latin typeface="Calibri" panose="020F0502020204030204" pitchFamily="34" charset="0"/>
              </a:rPr>
              <a:t> </a:t>
            </a:r>
            <a:endParaRPr lang="it-IT" b="1" dirty="0">
              <a:solidFill>
                <a:srgbClr val="FFBE0E"/>
              </a:solidFill>
            </a:endParaRPr>
          </a:p>
        </p:txBody>
      </p:sp>
      <p:sp>
        <p:nvSpPr>
          <p:cNvPr id="22" name="CasellaDiTesto 21">
            <a:extLst>
              <a:ext uri="{FF2B5EF4-FFF2-40B4-BE49-F238E27FC236}">
                <a16:creationId xmlns:a16="http://schemas.microsoft.com/office/drawing/2014/main" id="{4E47A6D5-25EF-4A20-A250-E2992D2584AE}"/>
              </a:ext>
            </a:extLst>
          </p:cNvPr>
          <p:cNvSpPr txBox="1"/>
          <p:nvPr/>
        </p:nvSpPr>
        <p:spPr>
          <a:xfrm>
            <a:off x="5069595" y="2474491"/>
            <a:ext cx="2077219" cy="646331"/>
          </a:xfrm>
          <a:prstGeom prst="rect">
            <a:avLst/>
          </a:prstGeom>
          <a:noFill/>
        </p:spPr>
        <p:txBody>
          <a:bodyPr wrap="square" rtlCol="0">
            <a:spAutoFit/>
          </a:bodyPr>
          <a:lstStyle/>
          <a:p>
            <a:pPr algn="ctr"/>
            <a:r>
              <a:rPr lang="it-IT" b="1" dirty="0">
                <a:solidFill>
                  <a:srgbClr val="FFBE0E"/>
                </a:solidFill>
              </a:rPr>
              <a:t>N. PROGETTI</a:t>
            </a:r>
          </a:p>
          <a:p>
            <a:pPr algn="ctr"/>
            <a:r>
              <a:rPr lang="it-IT" b="1" dirty="0">
                <a:solidFill>
                  <a:srgbClr val="FFBE0E"/>
                </a:solidFill>
              </a:rPr>
              <a:t>551</a:t>
            </a:r>
          </a:p>
        </p:txBody>
      </p:sp>
      <p:graphicFrame>
        <p:nvGraphicFramePr>
          <p:cNvPr id="24" name="Tabella 23">
            <a:extLst>
              <a:ext uri="{FF2B5EF4-FFF2-40B4-BE49-F238E27FC236}">
                <a16:creationId xmlns:a16="http://schemas.microsoft.com/office/drawing/2014/main" id="{E86DC889-8A2A-4C66-8BCC-D4C31675E4EB}"/>
              </a:ext>
            </a:extLst>
          </p:cNvPr>
          <p:cNvGraphicFramePr>
            <a:graphicFrameLocks noGrp="1"/>
          </p:cNvGraphicFramePr>
          <p:nvPr>
            <p:extLst>
              <p:ext uri="{D42A27DB-BD31-4B8C-83A1-F6EECF244321}">
                <p14:modId xmlns:p14="http://schemas.microsoft.com/office/powerpoint/2010/main" val="2423154478"/>
              </p:ext>
            </p:extLst>
          </p:nvPr>
        </p:nvGraphicFramePr>
        <p:xfrm>
          <a:off x="281572" y="4050496"/>
          <a:ext cx="8476944" cy="2206296"/>
        </p:xfrm>
        <a:graphic>
          <a:graphicData uri="http://schemas.openxmlformats.org/drawingml/2006/table">
            <a:tbl>
              <a:tblPr firstRow="1">
                <a:tableStyleId>{21E4AEA4-8DFA-4A89-87EB-49C32662AFE0}</a:tableStyleId>
              </a:tblPr>
              <a:tblGrid>
                <a:gridCol w="2667816">
                  <a:extLst>
                    <a:ext uri="{9D8B030D-6E8A-4147-A177-3AD203B41FA5}">
                      <a16:colId xmlns:a16="http://schemas.microsoft.com/office/drawing/2014/main" val="2944053533"/>
                    </a:ext>
                  </a:extLst>
                </a:gridCol>
                <a:gridCol w="1552762">
                  <a:extLst>
                    <a:ext uri="{9D8B030D-6E8A-4147-A177-3AD203B41FA5}">
                      <a16:colId xmlns:a16="http://schemas.microsoft.com/office/drawing/2014/main" val="2380432580"/>
                    </a:ext>
                  </a:extLst>
                </a:gridCol>
                <a:gridCol w="1600200">
                  <a:extLst>
                    <a:ext uri="{9D8B030D-6E8A-4147-A177-3AD203B41FA5}">
                      <a16:colId xmlns:a16="http://schemas.microsoft.com/office/drawing/2014/main" val="2434781082"/>
                    </a:ext>
                  </a:extLst>
                </a:gridCol>
                <a:gridCol w="1478296">
                  <a:extLst>
                    <a:ext uri="{9D8B030D-6E8A-4147-A177-3AD203B41FA5}">
                      <a16:colId xmlns:a16="http://schemas.microsoft.com/office/drawing/2014/main" val="210589147"/>
                    </a:ext>
                  </a:extLst>
                </a:gridCol>
                <a:gridCol w="1177870">
                  <a:extLst>
                    <a:ext uri="{9D8B030D-6E8A-4147-A177-3AD203B41FA5}">
                      <a16:colId xmlns:a16="http://schemas.microsoft.com/office/drawing/2014/main" val="782087283"/>
                    </a:ext>
                  </a:extLst>
                </a:gridCol>
              </a:tblGrid>
              <a:tr h="735432">
                <a:tc>
                  <a:txBody>
                    <a:bodyPr/>
                    <a:lstStyle/>
                    <a:p>
                      <a:pPr algn="ctr" fontAlgn="b"/>
                      <a:r>
                        <a:rPr lang="it-IT" sz="1400" b="1" u="none" strike="noStrike" dirty="0">
                          <a:effectLst/>
                        </a:rPr>
                        <a:t>COMPONENTE</a:t>
                      </a:r>
                      <a:endParaRPr lang="it-IT" sz="1400" b="1" i="0" u="none" strike="noStrike" dirty="0">
                        <a:solidFill>
                          <a:srgbClr val="000000"/>
                        </a:solidFill>
                        <a:effectLst/>
                        <a:latin typeface="Calibri" panose="020F0502020204030204" pitchFamily="34" charset="0"/>
                      </a:endParaRPr>
                    </a:p>
                  </a:txBody>
                  <a:tcPr marL="4724" marR="4724" marT="4724" marB="0" anchor="ctr">
                    <a:solidFill>
                      <a:srgbClr val="FFBE0E"/>
                    </a:solidFill>
                  </a:tcPr>
                </a:tc>
                <a:tc>
                  <a:txBody>
                    <a:bodyPr/>
                    <a:lstStyle/>
                    <a:p>
                      <a:pPr algn="ctr" fontAlgn="b"/>
                      <a:r>
                        <a:rPr lang="it-IT" sz="1400" b="1" u="none" strike="noStrike" dirty="0">
                          <a:effectLst/>
                        </a:rPr>
                        <a:t>RISORSE TOTALI</a:t>
                      </a:r>
                      <a:endParaRPr lang="it-IT" sz="1400" b="1" i="0" u="none" strike="noStrike" dirty="0">
                        <a:solidFill>
                          <a:srgbClr val="000000"/>
                        </a:solidFill>
                        <a:effectLst/>
                        <a:latin typeface="Calibri" panose="020F0502020204030204" pitchFamily="34" charset="0"/>
                      </a:endParaRPr>
                    </a:p>
                  </a:txBody>
                  <a:tcPr marL="4724" marR="4724" marT="4724" marB="0" anchor="ctr">
                    <a:solidFill>
                      <a:srgbClr val="FFBE0E"/>
                    </a:solidFill>
                  </a:tcPr>
                </a:tc>
                <a:tc>
                  <a:txBody>
                    <a:bodyPr/>
                    <a:lstStyle/>
                    <a:p>
                      <a:pPr algn="ctr" fontAlgn="b"/>
                      <a:r>
                        <a:rPr lang="it-IT" sz="1400" b="1" u="none" strike="noStrike" dirty="0">
                          <a:effectLst/>
                        </a:rPr>
                        <a:t>PNRR/PNC</a:t>
                      </a:r>
                      <a:endParaRPr lang="it-IT" sz="1400" b="1" i="0" u="none" strike="noStrike" dirty="0">
                        <a:solidFill>
                          <a:srgbClr val="000000"/>
                        </a:solidFill>
                        <a:effectLst/>
                        <a:latin typeface="Calibri" panose="020F0502020204030204" pitchFamily="34" charset="0"/>
                      </a:endParaRPr>
                    </a:p>
                  </a:txBody>
                  <a:tcPr marL="4724" marR="4724" marT="4724" marB="0" anchor="ctr">
                    <a:solidFill>
                      <a:srgbClr val="FFBE0E"/>
                    </a:solidFill>
                  </a:tcPr>
                </a:tc>
                <a:tc>
                  <a:txBody>
                    <a:bodyPr/>
                    <a:lstStyle/>
                    <a:p>
                      <a:pPr algn="ctr" fontAlgn="b"/>
                      <a:r>
                        <a:rPr lang="it-IT" sz="1400" b="1" u="none" strike="noStrike" dirty="0">
                          <a:effectLst/>
                        </a:rPr>
                        <a:t>ALTRI FONDI</a:t>
                      </a:r>
                      <a:endParaRPr lang="it-IT" sz="1400" b="1" i="0" u="none" strike="noStrike" dirty="0">
                        <a:solidFill>
                          <a:srgbClr val="000000"/>
                        </a:solidFill>
                        <a:effectLst/>
                        <a:latin typeface="Calibri" panose="020F0502020204030204" pitchFamily="34" charset="0"/>
                      </a:endParaRPr>
                    </a:p>
                  </a:txBody>
                  <a:tcPr marL="4724" marR="4724" marT="4724" marB="0" anchor="ctr">
                    <a:solidFill>
                      <a:srgbClr val="FFBE0E"/>
                    </a:solidFill>
                  </a:tcPr>
                </a:tc>
                <a:tc>
                  <a:txBody>
                    <a:bodyPr/>
                    <a:lstStyle/>
                    <a:p>
                      <a:pPr algn="ctr" fontAlgn="b"/>
                      <a:r>
                        <a:rPr lang="it-IT" sz="1400" b="1" u="none" strike="noStrike" dirty="0">
                          <a:effectLst/>
                        </a:rPr>
                        <a:t>N. PROGETTI</a:t>
                      </a:r>
                      <a:endParaRPr lang="it-IT" sz="1400" b="1" i="0" u="none" strike="noStrike" dirty="0">
                        <a:solidFill>
                          <a:srgbClr val="000000"/>
                        </a:solidFill>
                        <a:effectLst/>
                        <a:latin typeface="Calibri" panose="020F0502020204030204" pitchFamily="34" charset="0"/>
                      </a:endParaRPr>
                    </a:p>
                  </a:txBody>
                  <a:tcPr marL="4724" marR="4724" marT="4724" marB="0" anchor="ctr">
                    <a:solidFill>
                      <a:srgbClr val="FFBE0E"/>
                    </a:solidFill>
                  </a:tcPr>
                </a:tc>
                <a:extLst>
                  <a:ext uri="{0D108BD9-81ED-4DB2-BD59-A6C34878D82A}">
                    <a16:rowId xmlns:a16="http://schemas.microsoft.com/office/drawing/2014/main" val="1346295387"/>
                  </a:ext>
                </a:extLst>
              </a:tr>
              <a:tr h="735432">
                <a:tc>
                  <a:txBody>
                    <a:bodyPr/>
                    <a:lstStyle/>
                    <a:p>
                      <a:pPr algn="l" fontAlgn="b"/>
                      <a:r>
                        <a:rPr lang="it-IT" sz="1200" b="0" i="0" u="none" strike="noStrike" dirty="0">
                          <a:solidFill>
                            <a:srgbClr val="000000"/>
                          </a:solidFill>
                          <a:effectLst/>
                          <a:latin typeface="Calibri" panose="020F0502020204030204" pitchFamily="34" charset="0"/>
                        </a:rPr>
                        <a:t>C1 - RETI DI PROSSIMITA', STRUTTURE INTERMEDIE E TELEMEDICINA PER L'ASSISTENZA SANITARIA TERRITORIALE</a:t>
                      </a:r>
                    </a:p>
                  </a:txBody>
                  <a:tcPr marL="85725" marR="9525" marT="9525" marB="0" anchor="ctr">
                    <a:solidFill>
                      <a:srgbClr val="FFF2D0">
                        <a:alpha val="54902"/>
                      </a:srgbClr>
                    </a:solidFill>
                  </a:tcPr>
                </a:tc>
                <a:tc>
                  <a:txBody>
                    <a:bodyPr/>
                    <a:lstStyle/>
                    <a:p>
                      <a:pPr algn="r" fontAlgn="b"/>
                      <a:r>
                        <a:rPr lang="it-IT" sz="1200" b="0" i="0" u="none" strike="noStrike" dirty="0">
                          <a:solidFill>
                            <a:srgbClr val="000000"/>
                          </a:solidFill>
                          <a:effectLst/>
                          <a:latin typeface="Calibri" panose="020F0502020204030204" pitchFamily="34" charset="0"/>
                        </a:rPr>
                        <a:t>     728.029.971,31 </a:t>
                      </a:r>
                    </a:p>
                  </a:txBody>
                  <a:tcPr marL="0" marR="180000" marT="0" marB="0" anchor="ctr">
                    <a:solidFill>
                      <a:srgbClr val="FFF2D0">
                        <a:alpha val="54902"/>
                      </a:srgbClr>
                    </a:solidFill>
                  </a:tcPr>
                </a:tc>
                <a:tc>
                  <a:txBody>
                    <a:bodyPr/>
                    <a:lstStyle/>
                    <a:p>
                      <a:pPr algn="r" fontAlgn="b"/>
                      <a:r>
                        <a:rPr lang="it-IT" sz="1200" b="0" i="0" u="none" strike="noStrike" dirty="0">
                          <a:solidFill>
                            <a:srgbClr val="000000"/>
                          </a:solidFill>
                          <a:effectLst/>
                          <a:latin typeface="Calibri" panose="020F0502020204030204" pitchFamily="34" charset="0"/>
                        </a:rPr>
                        <a:t> 536.931.834,78</a:t>
                      </a:r>
                    </a:p>
                  </a:txBody>
                  <a:tcPr marL="0" marR="180000" marT="0" marB="0" anchor="ctr">
                    <a:solidFill>
                      <a:srgbClr val="FFF2D0">
                        <a:alpha val="54902"/>
                      </a:srgbClr>
                    </a:solidFill>
                  </a:tcPr>
                </a:tc>
                <a:tc>
                  <a:txBody>
                    <a:bodyPr/>
                    <a:lstStyle/>
                    <a:p>
                      <a:pPr algn="r" fontAlgn="b"/>
                      <a:r>
                        <a:rPr lang="it-IT" sz="1200" b="0" i="0" u="none" strike="noStrike" dirty="0">
                          <a:solidFill>
                            <a:srgbClr val="000000"/>
                          </a:solidFill>
                          <a:effectLst/>
                          <a:latin typeface="Calibri" panose="020F0502020204030204" pitchFamily="34" charset="0"/>
                        </a:rPr>
                        <a:t> 191.098.136,53</a:t>
                      </a:r>
                    </a:p>
                  </a:txBody>
                  <a:tcPr marL="0" marR="180000" marT="0" marB="0" anchor="ctr">
                    <a:solidFill>
                      <a:srgbClr val="FFF2D0">
                        <a:alpha val="54902"/>
                      </a:srgbClr>
                    </a:solidFill>
                  </a:tcPr>
                </a:tc>
                <a:tc>
                  <a:txBody>
                    <a:bodyPr/>
                    <a:lstStyle/>
                    <a:p>
                      <a:pPr algn="r" fontAlgn="b"/>
                      <a:r>
                        <a:rPr lang="it-IT" sz="1200" b="0" i="0" u="none" strike="noStrike" dirty="0">
                          <a:solidFill>
                            <a:srgbClr val="000000"/>
                          </a:solidFill>
                          <a:effectLst/>
                          <a:latin typeface="Calibri" panose="020F0502020204030204" pitchFamily="34" charset="0"/>
                        </a:rPr>
                        <a:t>207</a:t>
                      </a:r>
                    </a:p>
                  </a:txBody>
                  <a:tcPr marL="0" marR="180000" marT="0" marB="0" anchor="ctr">
                    <a:solidFill>
                      <a:srgbClr val="FFF2D0">
                        <a:alpha val="54902"/>
                      </a:srgbClr>
                    </a:solidFill>
                  </a:tcPr>
                </a:tc>
                <a:extLst>
                  <a:ext uri="{0D108BD9-81ED-4DB2-BD59-A6C34878D82A}">
                    <a16:rowId xmlns:a16="http://schemas.microsoft.com/office/drawing/2014/main" val="4045361160"/>
                  </a:ext>
                </a:extLst>
              </a:tr>
              <a:tr h="735432">
                <a:tc>
                  <a:txBody>
                    <a:bodyPr/>
                    <a:lstStyle/>
                    <a:p>
                      <a:pPr algn="l" fontAlgn="b"/>
                      <a:r>
                        <a:rPr lang="it-IT" sz="1200" b="0" i="0" u="none" strike="noStrike" dirty="0">
                          <a:solidFill>
                            <a:srgbClr val="000000"/>
                          </a:solidFill>
                          <a:effectLst/>
                          <a:latin typeface="Calibri" panose="020F0502020204030204" pitchFamily="34" charset="0"/>
                        </a:rPr>
                        <a:t>C2 - INNOVAZIONE, RICERCA E DIGITALIZZAZIONE DEL SERVIZIO SANITARIO NAZIONALE</a:t>
                      </a:r>
                    </a:p>
                  </a:txBody>
                  <a:tcPr marL="85725" marR="9525" marT="9525" marB="0" anchor="ctr">
                    <a:solidFill>
                      <a:srgbClr val="FFF2D0">
                        <a:alpha val="54902"/>
                      </a:srgbClr>
                    </a:solidFill>
                  </a:tcPr>
                </a:tc>
                <a:tc>
                  <a:txBody>
                    <a:bodyPr/>
                    <a:lstStyle/>
                    <a:p>
                      <a:pPr algn="r" fontAlgn="b"/>
                      <a:r>
                        <a:rPr lang="it-IT" sz="1200" b="0" i="0" u="none" strike="noStrike" dirty="0">
                          <a:solidFill>
                            <a:srgbClr val="000000"/>
                          </a:solidFill>
                          <a:effectLst/>
                          <a:latin typeface="Calibri" panose="020F0502020204030204" pitchFamily="34" charset="0"/>
                        </a:rPr>
                        <a:t> 567.697.117,97</a:t>
                      </a:r>
                    </a:p>
                  </a:txBody>
                  <a:tcPr marL="0" marR="180000" marT="0" marB="0" anchor="ctr">
                    <a:solidFill>
                      <a:srgbClr val="FFF2D0">
                        <a:alpha val="54902"/>
                      </a:srgbClr>
                    </a:solidFill>
                  </a:tcPr>
                </a:tc>
                <a:tc>
                  <a:txBody>
                    <a:bodyPr/>
                    <a:lstStyle/>
                    <a:p>
                      <a:pPr algn="r" fontAlgn="b"/>
                      <a:r>
                        <a:rPr lang="it-IT" sz="1200" b="0" i="0" u="none" strike="noStrike" dirty="0">
                          <a:solidFill>
                            <a:srgbClr val="000000"/>
                          </a:solidFill>
                          <a:effectLst/>
                          <a:latin typeface="Calibri" panose="020F0502020204030204" pitchFamily="34" charset="0"/>
                        </a:rPr>
                        <a:t> 414.332.629,70</a:t>
                      </a:r>
                    </a:p>
                  </a:txBody>
                  <a:tcPr marL="0" marR="180000" marT="0" marB="0" anchor="ctr">
                    <a:solidFill>
                      <a:srgbClr val="FFF2D0">
                        <a:alpha val="54902"/>
                      </a:srgbClr>
                    </a:solidFill>
                  </a:tcPr>
                </a:tc>
                <a:tc>
                  <a:txBody>
                    <a:bodyPr/>
                    <a:lstStyle/>
                    <a:p>
                      <a:pPr algn="r" fontAlgn="b"/>
                      <a:r>
                        <a:rPr lang="it-IT" sz="1200" b="0" i="0" u="none" strike="noStrike" dirty="0">
                          <a:solidFill>
                            <a:srgbClr val="000000"/>
                          </a:solidFill>
                          <a:effectLst/>
                          <a:latin typeface="Calibri" panose="020F0502020204030204" pitchFamily="34" charset="0"/>
                        </a:rPr>
                        <a:t>   153.364.488,27</a:t>
                      </a:r>
                    </a:p>
                  </a:txBody>
                  <a:tcPr marL="0" marR="180000" marT="0" marB="0" anchor="ctr">
                    <a:solidFill>
                      <a:srgbClr val="FFF2D0">
                        <a:alpha val="54902"/>
                      </a:srgbClr>
                    </a:solidFill>
                  </a:tcPr>
                </a:tc>
                <a:tc>
                  <a:txBody>
                    <a:bodyPr/>
                    <a:lstStyle/>
                    <a:p>
                      <a:pPr algn="r" fontAlgn="b"/>
                      <a:r>
                        <a:rPr lang="it-IT" sz="1200" b="0" i="0" u="none" strike="noStrike" dirty="0">
                          <a:solidFill>
                            <a:srgbClr val="000000"/>
                          </a:solidFill>
                          <a:effectLst/>
                          <a:latin typeface="Calibri" panose="020F0502020204030204" pitchFamily="34" charset="0"/>
                        </a:rPr>
                        <a:t>344</a:t>
                      </a:r>
                    </a:p>
                  </a:txBody>
                  <a:tcPr marL="0" marR="180000" marT="0" marB="0" anchor="ctr">
                    <a:solidFill>
                      <a:srgbClr val="FFF2D0">
                        <a:alpha val="54902"/>
                      </a:srgbClr>
                    </a:solidFill>
                  </a:tcPr>
                </a:tc>
                <a:extLst>
                  <a:ext uri="{0D108BD9-81ED-4DB2-BD59-A6C34878D82A}">
                    <a16:rowId xmlns:a16="http://schemas.microsoft.com/office/drawing/2014/main" val="3451459476"/>
                  </a:ext>
                </a:extLst>
              </a:tr>
            </a:tbl>
          </a:graphicData>
        </a:graphic>
      </p:graphicFrame>
      <p:sp>
        <p:nvSpPr>
          <p:cNvPr id="25" name="CasellaDiTesto 24">
            <a:extLst>
              <a:ext uri="{FF2B5EF4-FFF2-40B4-BE49-F238E27FC236}">
                <a16:creationId xmlns:a16="http://schemas.microsoft.com/office/drawing/2014/main" id="{CD6F922C-3F7E-470B-B684-5186533A554D}"/>
              </a:ext>
            </a:extLst>
          </p:cNvPr>
          <p:cNvSpPr txBox="1"/>
          <p:nvPr/>
        </p:nvSpPr>
        <p:spPr>
          <a:xfrm>
            <a:off x="2524055" y="3626492"/>
            <a:ext cx="4089196" cy="307777"/>
          </a:xfrm>
          <a:prstGeom prst="rect">
            <a:avLst/>
          </a:prstGeom>
          <a:noFill/>
        </p:spPr>
        <p:txBody>
          <a:bodyPr wrap="square" rtlCol="0">
            <a:spAutoFit/>
          </a:bodyPr>
          <a:lstStyle/>
          <a:p>
            <a:pPr algn="ctr"/>
            <a:r>
              <a:rPr lang="it-IT" sz="1400" b="1" dirty="0"/>
              <a:t>I DATI PER COMPONENTE DELLA MISSIONE 6</a:t>
            </a:r>
          </a:p>
        </p:txBody>
      </p:sp>
      <p:pic>
        <p:nvPicPr>
          <p:cNvPr id="3" name="Immagine 2">
            <a:extLst>
              <a:ext uri="{FF2B5EF4-FFF2-40B4-BE49-F238E27FC236}">
                <a16:creationId xmlns:a16="http://schemas.microsoft.com/office/drawing/2014/main" id="{66B3F7D5-50B0-405E-AC3E-A11CCA5344E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36062" y="663572"/>
            <a:ext cx="1169874" cy="1006092"/>
          </a:xfrm>
          <a:prstGeom prst="rect">
            <a:avLst/>
          </a:prstGeom>
        </p:spPr>
      </p:pic>
    </p:spTree>
    <p:extLst>
      <p:ext uri="{BB962C8B-B14F-4D97-AF65-F5344CB8AC3E}">
        <p14:creationId xmlns:p14="http://schemas.microsoft.com/office/powerpoint/2010/main" val="677947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536D383E-EF24-4DCB-8712-53A0B41F7CF0}"/>
              </a:ext>
            </a:extLst>
          </p:cNvPr>
          <p:cNvSpPr txBox="1"/>
          <p:nvPr/>
        </p:nvSpPr>
        <p:spPr>
          <a:xfrm>
            <a:off x="2394081" y="1768922"/>
            <a:ext cx="4251925" cy="307777"/>
          </a:xfrm>
          <a:prstGeom prst="rect">
            <a:avLst/>
          </a:prstGeom>
          <a:noFill/>
        </p:spPr>
        <p:txBody>
          <a:bodyPr wrap="square" rtlCol="0">
            <a:spAutoFit/>
          </a:bodyPr>
          <a:lstStyle/>
          <a:p>
            <a:pPr algn="ctr"/>
            <a:r>
              <a:rPr lang="it-IT" sz="1400" dirty="0"/>
              <a:t>dati riferiti al territorio regionale al 15 ottobre 2025</a:t>
            </a:r>
          </a:p>
        </p:txBody>
      </p:sp>
      <p:sp>
        <p:nvSpPr>
          <p:cNvPr id="7" name="Esagono 6">
            <a:extLst>
              <a:ext uri="{FF2B5EF4-FFF2-40B4-BE49-F238E27FC236}">
                <a16:creationId xmlns:a16="http://schemas.microsoft.com/office/drawing/2014/main" id="{D86B4A14-5BA9-4330-9E22-FF6B389A3C4D}"/>
              </a:ext>
            </a:extLst>
          </p:cNvPr>
          <p:cNvSpPr/>
          <p:nvPr/>
        </p:nvSpPr>
        <p:spPr>
          <a:xfrm>
            <a:off x="2543451" y="682435"/>
            <a:ext cx="5127774" cy="996473"/>
          </a:xfrm>
          <a:prstGeom prst="hexagon">
            <a:avLst/>
          </a:prstGeom>
          <a:solidFill>
            <a:srgbClr val="C4F4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solidFill>
                <a:srgbClr val="E2D6EC"/>
              </a:solidFill>
            </a:endParaRPr>
          </a:p>
        </p:txBody>
      </p:sp>
      <p:sp>
        <p:nvSpPr>
          <p:cNvPr id="8" name="CasellaDiTesto 7">
            <a:extLst>
              <a:ext uri="{FF2B5EF4-FFF2-40B4-BE49-F238E27FC236}">
                <a16:creationId xmlns:a16="http://schemas.microsoft.com/office/drawing/2014/main" id="{15869679-D0B7-4C01-A336-F2A3FD88FDF4}"/>
              </a:ext>
            </a:extLst>
          </p:cNvPr>
          <p:cNvSpPr txBox="1"/>
          <p:nvPr/>
        </p:nvSpPr>
        <p:spPr>
          <a:xfrm>
            <a:off x="3079153" y="958005"/>
            <a:ext cx="4456275" cy="369332"/>
          </a:xfrm>
          <a:prstGeom prst="rect">
            <a:avLst/>
          </a:prstGeom>
          <a:noFill/>
        </p:spPr>
        <p:txBody>
          <a:bodyPr wrap="square" rtlCol="0">
            <a:spAutoFit/>
          </a:bodyPr>
          <a:lstStyle/>
          <a:p>
            <a:r>
              <a:rPr lang="it-IT" b="1" dirty="0">
                <a:solidFill>
                  <a:srgbClr val="1E961D"/>
                </a:solidFill>
              </a:rPr>
              <a:t>MISSIONE 7 – REPOWEREU</a:t>
            </a:r>
          </a:p>
        </p:txBody>
      </p:sp>
      <p:sp>
        <p:nvSpPr>
          <p:cNvPr id="9" name="Rettangolo 8">
            <a:extLst>
              <a:ext uri="{FF2B5EF4-FFF2-40B4-BE49-F238E27FC236}">
                <a16:creationId xmlns:a16="http://schemas.microsoft.com/office/drawing/2014/main" id="{BA6E58A8-DE48-4E76-B2E2-AB555E8BB044}"/>
              </a:ext>
            </a:extLst>
          </p:cNvPr>
          <p:cNvSpPr/>
          <p:nvPr/>
        </p:nvSpPr>
        <p:spPr>
          <a:xfrm>
            <a:off x="2489378" y="634032"/>
            <a:ext cx="433117" cy="10448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Ovale 9">
            <a:extLst>
              <a:ext uri="{FF2B5EF4-FFF2-40B4-BE49-F238E27FC236}">
                <a16:creationId xmlns:a16="http://schemas.microsoft.com/office/drawing/2014/main" id="{6F606464-CB94-41E7-8581-E367437DC94E}"/>
              </a:ext>
            </a:extLst>
          </p:cNvPr>
          <p:cNvSpPr/>
          <p:nvPr/>
        </p:nvSpPr>
        <p:spPr>
          <a:xfrm>
            <a:off x="1848030" y="2163885"/>
            <a:ext cx="2462246" cy="1274911"/>
          </a:xfrm>
          <a:prstGeom prst="ellipse">
            <a:avLst/>
          </a:prstGeom>
          <a:solidFill>
            <a:srgbClr val="C4F4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1" name="Ovale 10">
            <a:extLst>
              <a:ext uri="{FF2B5EF4-FFF2-40B4-BE49-F238E27FC236}">
                <a16:creationId xmlns:a16="http://schemas.microsoft.com/office/drawing/2014/main" id="{224973A9-508C-45EA-8A26-11A4CE167082}"/>
              </a:ext>
            </a:extLst>
          </p:cNvPr>
          <p:cNvSpPr/>
          <p:nvPr/>
        </p:nvSpPr>
        <p:spPr>
          <a:xfrm>
            <a:off x="4858049" y="2135139"/>
            <a:ext cx="2500312" cy="1274911"/>
          </a:xfrm>
          <a:prstGeom prst="ellipse">
            <a:avLst/>
          </a:prstGeom>
          <a:solidFill>
            <a:srgbClr val="C4F4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2" name="CasellaDiTesto 11">
            <a:extLst>
              <a:ext uri="{FF2B5EF4-FFF2-40B4-BE49-F238E27FC236}">
                <a16:creationId xmlns:a16="http://schemas.microsoft.com/office/drawing/2014/main" id="{21F6826F-1573-41E3-9510-497CD234F9DE}"/>
              </a:ext>
            </a:extLst>
          </p:cNvPr>
          <p:cNvSpPr txBox="1"/>
          <p:nvPr/>
        </p:nvSpPr>
        <p:spPr>
          <a:xfrm>
            <a:off x="2040543" y="2444132"/>
            <a:ext cx="2077219" cy="646331"/>
          </a:xfrm>
          <a:prstGeom prst="rect">
            <a:avLst/>
          </a:prstGeom>
          <a:noFill/>
        </p:spPr>
        <p:txBody>
          <a:bodyPr wrap="square" rtlCol="0">
            <a:spAutoFit/>
          </a:bodyPr>
          <a:lstStyle/>
          <a:p>
            <a:pPr algn="ctr"/>
            <a:r>
              <a:rPr lang="it-IT" b="1" dirty="0">
                <a:solidFill>
                  <a:srgbClr val="1E961D"/>
                </a:solidFill>
              </a:rPr>
              <a:t>TOTALE RISORSE</a:t>
            </a:r>
          </a:p>
          <a:p>
            <a:pPr algn="ctr"/>
            <a:r>
              <a:rPr lang="it-IT" b="1" dirty="0">
                <a:solidFill>
                  <a:srgbClr val="1E961D"/>
                </a:solidFill>
              </a:rPr>
              <a:t>€ </a:t>
            </a:r>
            <a:r>
              <a:rPr lang="it-IT" b="1" dirty="0">
                <a:solidFill>
                  <a:srgbClr val="1E961D"/>
                </a:solidFill>
                <a:latin typeface="Calibri" panose="020F0502020204030204" pitchFamily="34" charset="0"/>
              </a:rPr>
              <a:t>21.094.947,59   </a:t>
            </a:r>
            <a:r>
              <a:rPr lang="it-IT" dirty="0">
                <a:solidFill>
                  <a:srgbClr val="1E961D"/>
                </a:solidFill>
              </a:rPr>
              <a:t>  </a:t>
            </a:r>
            <a:r>
              <a:rPr lang="it-IT" b="1" dirty="0">
                <a:solidFill>
                  <a:srgbClr val="1E961D"/>
                </a:solidFill>
              </a:rPr>
              <a:t>  </a:t>
            </a:r>
            <a:r>
              <a:rPr lang="it-IT" sz="1800" b="1" i="0" u="none" strike="noStrike" dirty="0">
                <a:solidFill>
                  <a:srgbClr val="1E961D"/>
                </a:solidFill>
                <a:effectLst/>
                <a:latin typeface="Calibri" panose="020F0502020204030204" pitchFamily="34" charset="0"/>
              </a:rPr>
              <a:t> </a:t>
            </a:r>
            <a:endParaRPr lang="it-IT" b="1" dirty="0">
              <a:solidFill>
                <a:srgbClr val="1E961D"/>
              </a:solidFill>
            </a:endParaRPr>
          </a:p>
        </p:txBody>
      </p:sp>
      <p:sp>
        <p:nvSpPr>
          <p:cNvPr id="13" name="CasellaDiTesto 12">
            <a:extLst>
              <a:ext uri="{FF2B5EF4-FFF2-40B4-BE49-F238E27FC236}">
                <a16:creationId xmlns:a16="http://schemas.microsoft.com/office/drawing/2014/main" id="{0EE1B6BB-90E2-446F-A89F-CC4665220115}"/>
              </a:ext>
            </a:extLst>
          </p:cNvPr>
          <p:cNvSpPr txBox="1"/>
          <p:nvPr/>
        </p:nvSpPr>
        <p:spPr>
          <a:xfrm>
            <a:off x="5069595" y="2474491"/>
            <a:ext cx="2077219" cy="646331"/>
          </a:xfrm>
          <a:prstGeom prst="rect">
            <a:avLst/>
          </a:prstGeom>
          <a:noFill/>
        </p:spPr>
        <p:txBody>
          <a:bodyPr wrap="square" rtlCol="0">
            <a:spAutoFit/>
          </a:bodyPr>
          <a:lstStyle/>
          <a:p>
            <a:pPr algn="ctr"/>
            <a:r>
              <a:rPr lang="it-IT" b="1" dirty="0">
                <a:solidFill>
                  <a:srgbClr val="1E961D"/>
                </a:solidFill>
              </a:rPr>
              <a:t>N. PROGETTI</a:t>
            </a:r>
          </a:p>
          <a:p>
            <a:pPr algn="ctr"/>
            <a:r>
              <a:rPr lang="it-IT" b="1" dirty="0">
                <a:solidFill>
                  <a:srgbClr val="1E961D"/>
                </a:solidFill>
              </a:rPr>
              <a:t>44</a:t>
            </a:r>
          </a:p>
        </p:txBody>
      </p:sp>
      <p:graphicFrame>
        <p:nvGraphicFramePr>
          <p:cNvPr id="14" name="Tabella 13">
            <a:extLst>
              <a:ext uri="{FF2B5EF4-FFF2-40B4-BE49-F238E27FC236}">
                <a16:creationId xmlns:a16="http://schemas.microsoft.com/office/drawing/2014/main" id="{939186C8-69A3-4C31-8287-AC0914E5A432}"/>
              </a:ext>
            </a:extLst>
          </p:cNvPr>
          <p:cNvGraphicFramePr>
            <a:graphicFrameLocks noGrp="1"/>
          </p:cNvGraphicFramePr>
          <p:nvPr>
            <p:extLst>
              <p:ext uri="{D42A27DB-BD31-4B8C-83A1-F6EECF244321}">
                <p14:modId xmlns:p14="http://schemas.microsoft.com/office/powerpoint/2010/main" val="2312608662"/>
              </p:ext>
            </p:extLst>
          </p:nvPr>
        </p:nvGraphicFramePr>
        <p:xfrm>
          <a:off x="314327" y="3992035"/>
          <a:ext cx="8476944" cy="2206296"/>
        </p:xfrm>
        <a:graphic>
          <a:graphicData uri="http://schemas.openxmlformats.org/drawingml/2006/table">
            <a:tbl>
              <a:tblPr firstRow="1">
                <a:tableStyleId>{21E4AEA4-8DFA-4A89-87EB-49C32662AFE0}</a:tableStyleId>
              </a:tblPr>
              <a:tblGrid>
                <a:gridCol w="2667816">
                  <a:extLst>
                    <a:ext uri="{9D8B030D-6E8A-4147-A177-3AD203B41FA5}">
                      <a16:colId xmlns:a16="http://schemas.microsoft.com/office/drawing/2014/main" val="2944053533"/>
                    </a:ext>
                  </a:extLst>
                </a:gridCol>
                <a:gridCol w="1552762">
                  <a:extLst>
                    <a:ext uri="{9D8B030D-6E8A-4147-A177-3AD203B41FA5}">
                      <a16:colId xmlns:a16="http://schemas.microsoft.com/office/drawing/2014/main" val="2380432580"/>
                    </a:ext>
                  </a:extLst>
                </a:gridCol>
                <a:gridCol w="1600200">
                  <a:extLst>
                    <a:ext uri="{9D8B030D-6E8A-4147-A177-3AD203B41FA5}">
                      <a16:colId xmlns:a16="http://schemas.microsoft.com/office/drawing/2014/main" val="2434781082"/>
                    </a:ext>
                  </a:extLst>
                </a:gridCol>
                <a:gridCol w="1478296">
                  <a:extLst>
                    <a:ext uri="{9D8B030D-6E8A-4147-A177-3AD203B41FA5}">
                      <a16:colId xmlns:a16="http://schemas.microsoft.com/office/drawing/2014/main" val="210589147"/>
                    </a:ext>
                  </a:extLst>
                </a:gridCol>
                <a:gridCol w="1177870">
                  <a:extLst>
                    <a:ext uri="{9D8B030D-6E8A-4147-A177-3AD203B41FA5}">
                      <a16:colId xmlns:a16="http://schemas.microsoft.com/office/drawing/2014/main" val="782087283"/>
                    </a:ext>
                  </a:extLst>
                </a:gridCol>
              </a:tblGrid>
              <a:tr h="735432">
                <a:tc>
                  <a:txBody>
                    <a:bodyPr/>
                    <a:lstStyle/>
                    <a:p>
                      <a:pPr algn="ctr" fontAlgn="b"/>
                      <a:r>
                        <a:rPr lang="it-IT" sz="1400" b="1" u="none" strike="noStrike" dirty="0">
                          <a:solidFill>
                            <a:srgbClr val="098A06"/>
                          </a:solidFill>
                          <a:effectLst/>
                        </a:rPr>
                        <a:t>CAPITOLO</a:t>
                      </a:r>
                      <a:endParaRPr lang="it-IT" sz="1400" b="1" i="0" u="none" strike="noStrike" dirty="0">
                        <a:solidFill>
                          <a:srgbClr val="098A06"/>
                        </a:solidFill>
                        <a:effectLst/>
                        <a:latin typeface="Calibri" panose="020F0502020204030204" pitchFamily="34" charset="0"/>
                      </a:endParaRPr>
                    </a:p>
                  </a:txBody>
                  <a:tcPr marL="4724" marR="4724" marT="4724" marB="0" anchor="ctr">
                    <a:solidFill>
                      <a:srgbClr val="C4F4CC"/>
                    </a:solidFill>
                  </a:tcPr>
                </a:tc>
                <a:tc>
                  <a:txBody>
                    <a:bodyPr/>
                    <a:lstStyle/>
                    <a:p>
                      <a:pPr algn="ctr" fontAlgn="b"/>
                      <a:r>
                        <a:rPr lang="it-IT" sz="1400" b="1" u="none" strike="noStrike" dirty="0">
                          <a:solidFill>
                            <a:srgbClr val="098A06"/>
                          </a:solidFill>
                          <a:effectLst/>
                        </a:rPr>
                        <a:t>RISORSE TOTALI</a:t>
                      </a:r>
                      <a:endParaRPr lang="it-IT" sz="1400" b="1" i="0" u="none" strike="noStrike" dirty="0">
                        <a:solidFill>
                          <a:srgbClr val="098A06"/>
                        </a:solidFill>
                        <a:effectLst/>
                        <a:latin typeface="Calibri" panose="020F0502020204030204" pitchFamily="34" charset="0"/>
                      </a:endParaRPr>
                    </a:p>
                  </a:txBody>
                  <a:tcPr marL="4724" marR="4724" marT="4724" marB="0" anchor="ctr">
                    <a:solidFill>
                      <a:srgbClr val="C4F4CC"/>
                    </a:solidFill>
                  </a:tcPr>
                </a:tc>
                <a:tc>
                  <a:txBody>
                    <a:bodyPr/>
                    <a:lstStyle/>
                    <a:p>
                      <a:pPr algn="ctr" fontAlgn="b"/>
                      <a:r>
                        <a:rPr lang="it-IT" sz="1400" b="1" u="none" strike="noStrike" dirty="0">
                          <a:solidFill>
                            <a:srgbClr val="098A06"/>
                          </a:solidFill>
                          <a:effectLst/>
                        </a:rPr>
                        <a:t>PNRR/PNC</a:t>
                      </a:r>
                      <a:endParaRPr lang="it-IT" sz="1400" b="1" i="0" u="none" strike="noStrike" dirty="0">
                        <a:solidFill>
                          <a:srgbClr val="098A06"/>
                        </a:solidFill>
                        <a:effectLst/>
                        <a:latin typeface="Calibri" panose="020F0502020204030204" pitchFamily="34" charset="0"/>
                      </a:endParaRPr>
                    </a:p>
                  </a:txBody>
                  <a:tcPr marL="4724" marR="4724" marT="4724" marB="0" anchor="ctr">
                    <a:solidFill>
                      <a:srgbClr val="C4F4CC"/>
                    </a:solidFill>
                  </a:tcPr>
                </a:tc>
                <a:tc>
                  <a:txBody>
                    <a:bodyPr/>
                    <a:lstStyle/>
                    <a:p>
                      <a:pPr algn="ctr" fontAlgn="b"/>
                      <a:r>
                        <a:rPr lang="it-IT" sz="1400" b="1" u="none" strike="noStrike" dirty="0">
                          <a:solidFill>
                            <a:srgbClr val="098A06"/>
                          </a:solidFill>
                          <a:effectLst/>
                        </a:rPr>
                        <a:t>ALTRI FONDI</a:t>
                      </a:r>
                      <a:endParaRPr lang="it-IT" sz="1400" b="1" i="0" u="none" strike="noStrike" dirty="0">
                        <a:solidFill>
                          <a:srgbClr val="098A06"/>
                        </a:solidFill>
                        <a:effectLst/>
                        <a:latin typeface="Calibri" panose="020F0502020204030204" pitchFamily="34" charset="0"/>
                      </a:endParaRPr>
                    </a:p>
                  </a:txBody>
                  <a:tcPr marL="4724" marR="4724" marT="4724" marB="0" anchor="ctr">
                    <a:solidFill>
                      <a:srgbClr val="C4F4CC"/>
                    </a:solidFill>
                  </a:tcPr>
                </a:tc>
                <a:tc>
                  <a:txBody>
                    <a:bodyPr/>
                    <a:lstStyle/>
                    <a:p>
                      <a:pPr algn="ctr" fontAlgn="b"/>
                      <a:r>
                        <a:rPr lang="it-IT" sz="1400" b="1" u="none" strike="noStrike" dirty="0">
                          <a:solidFill>
                            <a:srgbClr val="098A06"/>
                          </a:solidFill>
                          <a:effectLst/>
                        </a:rPr>
                        <a:t>N. PROGETTI</a:t>
                      </a:r>
                      <a:endParaRPr lang="it-IT" sz="1400" b="1" i="0" u="none" strike="noStrike" dirty="0">
                        <a:solidFill>
                          <a:srgbClr val="098A06"/>
                        </a:solidFill>
                        <a:effectLst/>
                        <a:latin typeface="Calibri" panose="020F0502020204030204" pitchFamily="34" charset="0"/>
                      </a:endParaRPr>
                    </a:p>
                  </a:txBody>
                  <a:tcPr marL="4724" marR="4724" marT="4724" marB="0" anchor="ctr">
                    <a:solidFill>
                      <a:srgbClr val="C4F4CC"/>
                    </a:solidFill>
                  </a:tcPr>
                </a:tc>
                <a:extLst>
                  <a:ext uri="{0D108BD9-81ED-4DB2-BD59-A6C34878D82A}">
                    <a16:rowId xmlns:a16="http://schemas.microsoft.com/office/drawing/2014/main" val="1346295387"/>
                  </a:ext>
                </a:extLst>
              </a:tr>
              <a:tr h="735432">
                <a:tc>
                  <a:txBody>
                    <a:bodyPr/>
                    <a:lstStyle/>
                    <a:p>
                      <a:pPr algn="l" fontAlgn="b"/>
                      <a:r>
                        <a:rPr lang="it-IT" sz="1200" b="0" i="0" u="none" strike="noStrike" dirty="0">
                          <a:solidFill>
                            <a:srgbClr val="000000"/>
                          </a:solidFill>
                          <a:effectLst/>
                          <a:latin typeface="Calibri" panose="020F0502020204030204" pitchFamily="34" charset="0"/>
                        </a:rPr>
                        <a:t>C1 - RETI</a:t>
                      </a:r>
                    </a:p>
                  </a:txBody>
                  <a:tcPr marL="85725" marR="9525" marT="9525" marB="0" anchor="ctr">
                    <a:solidFill>
                      <a:srgbClr val="E7FFEF">
                        <a:alpha val="54902"/>
                      </a:srgbClr>
                    </a:solidFill>
                  </a:tcPr>
                </a:tc>
                <a:tc>
                  <a:txBody>
                    <a:bodyPr/>
                    <a:lstStyle/>
                    <a:p>
                      <a:pPr algn="r" fontAlgn="b"/>
                      <a:r>
                        <a:rPr lang="it-IT" sz="1200" b="0" i="0" u="none" strike="noStrike" dirty="0">
                          <a:solidFill>
                            <a:srgbClr val="000000"/>
                          </a:solidFill>
                          <a:effectLst/>
                          <a:latin typeface="Calibri" panose="020F0502020204030204" pitchFamily="34" charset="0"/>
                        </a:rPr>
                        <a:t> 21.094.947,59</a:t>
                      </a:r>
                    </a:p>
                  </a:txBody>
                  <a:tcPr marL="0" marR="180000" marT="0" marB="0" anchor="ctr">
                    <a:solidFill>
                      <a:srgbClr val="E7FFEF">
                        <a:alpha val="54902"/>
                      </a:srgbClr>
                    </a:solidFill>
                  </a:tcPr>
                </a:tc>
                <a:tc>
                  <a:txBody>
                    <a:bodyPr/>
                    <a:lstStyle/>
                    <a:p>
                      <a:pPr algn="r" fontAlgn="b"/>
                      <a:r>
                        <a:rPr lang="it-IT" sz="1200" b="0" i="0" u="none" strike="noStrike" dirty="0">
                          <a:solidFill>
                            <a:srgbClr val="000000"/>
                          </a:solidFill>
                          <a:effectLst/>
                          <a:latin typeface="Calibri" panose="020F0502020204030204" pitchFamily="34" charset="0"/>
                        </a:rPr>
                        <a:t> 18.521.997,66</a:t>
                      </a:r>
                    </a:p>
                  </a:txBody>
                  <a:tcPr marL="0" marR="180000" marT="0" marB="0" anchor="ctr">
                    <a:solidFill>
                      <a:srgbClr val="E7FFEF">
                        <a:alpha val="54902"/>
                      </a:srgbClr>
                    </a:solidFill>
                  </a:tcPr>
                </a:tc>
                <a:tc>
                  <a:txBody>
                    <a:bodyPr/>
                    <a:lstStyle/>
                    <a:p>
                      <a:pPr algn="r" fontAlgn="b"/>
                      <a:r>
                        <a:rPr lang="it-IT" sz="1200" b="0" i="0" u="none" strike="noStrike" dirty="0">
                          <a:solidFill>
                            <a:srgbClr val="000000"/>
                          </a:solidFill>
                          <a:effectLst/>
                          <a:latin typeface="Calibri" panose="020F0502020204030204" pitchFamily="34" charset="0"/>
                        </a:rPr>
                        <a:t> 18.521.997,66</a:t>
                      </a:r>
                    </a:p>
                  </a:txBody>
                  <a:tcPr marL="0" marR="180000" marT="0" marB="0" anchor="ctr">
                    <a:solidFill>
                      <a:srgbClr val="E7FFEF">
                        <a:alpha val="54902"/>
                      </a:srgbClr>
                    </a:solidFill>
                  </a:tcPr>
                </a:tc>
                <a:tc>
                  <a:txBody>
                    <a:bodyPr/>
                    <a:lstStyle/>
                    <a:p>
                      <a:pPr algn="r" fontAlgn="b"/>
                      <a:r>
                        <a:rPr lang="it-IT" sz="1200" b="0" i="0" u="none" strike="noStrike" dirty="0">
                          <a:solidFill>
                            <a:srgbClr val="000000"/>
                          </a:solidFill>
                          <a:effectLst/>
                          <a:latin typeface="Calibri" panose="020F0502020204030204" pitchFamily="34" charset="0"/>
                        </a:rPr>
                        <a:t>44</a:t>
                      </a:r>
                    </a:p>
                  </a:txBody>
                  <a:tcPr marL="0" marR="180000" marT="0" marB="0" anchor="ctr">
                    <a:solidFill>
                      <a:srgbClr val="E7FFEF">
                        <a:alpha val="54902"/>
                      </a:srgbClr>
                    </a:solidFill>
                  </a:tcPr>
                </a:tc>
                <a:extLst>
                  <a:ext uri="{0D108BD9-81ED-4DB2-BD59-A6C34878D82A}">
                    <a16:rowId xmlns:a16="http://schemas.microsoft.com/office/drawing/2014/main" val="4045361160"/>
                  </a:ext>
                </a:extLst>
              </a:tr>
              <a:tr h="735432">
                <a:tc>
                  <a:txBody>
                    <a:bodyPr/>
                    <a:lstStyle/>
                    <a:p>
                      <a:pPr algn="l" fontAlgn="b"/>
                      <a:r>
                        <a:rPr lang="it-IT" sz="1200" b="0" i="0" u="none" strike="noStrike" dirty="0">
                          <a:solidFill>
                            <a:srgbClr val="000000"/>
                          </a:solidFill>
                          <a:effectLst/>
                          <a:latin typeface="Calibri" panose="020F0502020204030204" pitchFamily="34" charset="0"/>
                        </a:rPr>
                        <a:t>C2 -</a:t>
                      </a:r>
                      <a:r>
                        <a:rPr lang="it-IT" sz="1200" b="0" i="0" u="none" strike="noStrike" kern="1200" dirty="0">
                          <a:solidFill>
                            <a:srgbClr val="000000"/>
                          </a:solidFill>
                          <a:effectLst/>
                          <a:latin typeface="Calibri" panose="020F0502020204030204" pitchFamily="34" charset="0"/>
                          <a:ea typeface="+mn-ea"/>
                          <a:cs typeface="+mn-cs"/>
                        </a:rPr>
                        <a:t> TRANSIZIONE VERDE ED EFFICIENTAMENTO ENERGETICO</a:t>
                      </a:r>
                    </a:p>
                  </a:txBody>
                  <a:tcPr marL="85725" marR="9525" marT="9525" marB="0" anchor="ctr">
                    <a:solidFill>
                      <a:srgbClr val="E7FFEF">
                        <a:alpha val="54902"/>
                      </a:srgbClr>
                    </a:solidFill>
                  </a:tcPr>
                </a:tc>
                <a:tc>
                  <a:txBody>
                    <a:bodyPr/>
                    <a:lstStyle/>
                    <a:p>
                      <a:pPr algn="r" fontAlgn="b"/>
                      <a:endParaRPr lang="it-IT" sz="1200" b="0" i="0" u="none" strike="noStrike" dirty="0">
                        <a:solidFill>
                          <a:srgbClr val="000000"/>
                        </a:solidFill>
                        <a:effectLst/>
                        <a:latin typeface="Calibri" panose="020F0502020204030204" pitchFamily="34" charset="0"/>
                      </a:endParaRPr>
                    </a:p>
                  </a:txBody>
                  <a:tcPr marL="0" marR="180000" marT="0" marB="0" anchor="ctr">
                    <a:solidFill>
                      <a:srgbClr val="E7FFEF">
                        <a:alpha val="54902"/>
                      </a:srgbClr>
                    </a:solidFill>
                  </a:tcPr>
                </a:tc>
                <a:tc>
                  <a:txBody>
                    <a:bodyPr/>
                    <a:lstStyle/>
                    <a:p>
                      <a:pPr algn="r" fontAlgn="b"/>
                      <a:endParaRPr lang="it-IT" sz="1200" b="0" i="0" u="none" strike="noStrike" dirty="0">
                        <a:solidFill>
                          <a:srgbClr val="000000"/>
                        </a:solidFill>
                        <a:effectLst/>
                        <a:latin typeface="Calibri" panose="020F0502020204030204" pitchFamily="34" charset="0"/>
                      </a:endParaRPr>
                    </a:p>
                  </a:txBody>
                  <a:tcPr marL="0" marR="180000" marT="0" marB="0" anchor="ctr">
                    <a:solidFill>
                      <a:srgbClr val="E7FFEF">
                        <a:alpha val="54902"/>
                      </a:srgbClr>
                    </a:solidFill>
                  </a:tcPr>
                </a:tc>
                <a:tc>
                  <a:txBody>
                    <a:bodyPr/>
                    <a:lstStyle/>
                    <a:p>
                      <a:pPr algn="r" fontAlgn="b"/>
                      <a:endParaRPr lang="it-IT" sz="1200" b="0" i="0" u="none" strike="noStrike" dirty="0">
                        <a:solidFill>
                          <a:srgbClr val="000000"/>
                        </a:solidFill>
                        <a:effectLst/>
                        <a:latin typeface="Calibri" panose="020F0502020204030204" pitchFamily="34" charset="0"/>
                      </a:endParaRPr>
                    </a:p>
                  </a:txBody>
                  <a:tcPr marL="0" marR="180000" marT="0" marB="0" anchor="ctr">
                    <a:solidFill>
                      <a:srgbClr val="E7FFEF">
                        <a:alpha val="54902"/>
                      </a:srgbClr>
                    </a:solidFill>
                  </a:tcPr>
                </a:tc>
                <a:tc>
                  <a:txBody>
                    <a:bodyPr/>
                    <a:lstStyle/>
                    <a:p>
                      <a:pPr algn="r" fontAlgn="b"/>
                      <a:endParaRPr lang="it-IT" sz="1200" b="0" i="0" u="none" strike="noStrike" dirty="0">
                        <a:solidFill>
                          <a:srgbClr val="000000"/>
                        </a:solidFill>
                        <a:effectLst/>
                        <a:latin typeface="Calibri" panose="020F0502020204030204" pitchFamily="34" charset="0"/>
                      </a:endParaRPr>
                    </a:p>
                  </a:txBody>
                  <a:tcPr marL="0" marR="180000" marT="0" marB="0" anchor="ctr">
                    <a:solidFill>
                      <a:srgbClr val="E7FFEF">
                        <a:alpha val="54902"/>
                      </a:srgbClr>
                    </a:solidFill>
                  </a:tcPr>
                </a:tc>
                <a:extLst>
                  <a:ext uri="{0D108BD9-81ED-4DB2-BD59-A6C34878D82A}">
                    <a16:rowId xmlns:a16="http://schemas.microsoft.com/office/drawing/2014/main" val="593382590"/>
                  </a:ext>
                </a:extLst>
              </a:tr>
            </a:tbl>
          </a:graphicData>
        </a:graphic>
      </p:graphicFrame>
      <p:sp>
        <p:nvSpPr>
          <p:cNvPr id="15" name="CasellaDiTesto 14">
            <a:extLst>
              <a:ext uri="{FF2B5EF4-FFF2-40B4-BE49-F238E27FC236}">
                <a16:creationId xmlns:a16="http://schemas.microsoft.com/office/drawing/2014/main" id="{B7EFE48E-98AE-49CC-B1EC-7992BE7B929A}"/>
              </a:ext>
            </a:extLst>
          </p:cNvPr>
          <p:cNvSpPr txBox="1"/>
          <p:nvPr/>
        </p:nvSpPr>
        <p:spPr>
          <a:xfrm>
            <a:off x="2556810" y="3568031"/>
            <a:ext cx="4089196" cy="307777"/>
          </a:xfrm>
          <a:prstGeom prst="rect">
            <a:avLst/>
          </a:prstGeom>
          <a:noFill/>
        </p:spPr>
        <p:txBody>
          <a:bodyPr wrap="square" rtlCol="0">
            <a:spAutoFit/>
          </a:bodyPr>
          <a:lstStyle/>
          <a:p>
            <a:pPr algn="ctr"/>
            <a:r>
              <a:rPr lang="it-IT" sz="1400" b="1" dirty="0"/>
              <a:t>I DATI PER COMPONENTE DELLA MISSIONE 7</a:t>
            </a:r>
          </a:p>
        </p:txBody>
      </p:sp>
      <p:pic>
        <p:nvPicPr>
          <p:cNvPr id="18" name="Immagine 17">
            <a:extLst>
              <a:ext uri="{FF2B5EF4-FFF2-40B4-BE49-F238E27FC236}">
                <a16:creationId xmlns:a16="http://schemas.microsoft.com/office/drawing/2014/main" id="{472B02AE-9F39-4814-A3AE-DFD1F2A906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8572" y="659669"/>
            <a:ext cx="1097364" cy="1006444"/>
          </a:xfrm>
          <a:prstGeom prst="rect">
            <a:avLst/>
          </a:prstGeom>
        </p:spPr>
      </p:pic>
      <p:sp>
        <p:nvSpPr>
          <p:cNvPr id="19" name="Segnaposto numero diapositiva 4">
            <a:extLst>
              <a:ext uri="{FF2B5EF4-FFF2-40B4-BE49-F238E27FC236}">
                <a16:creationId xmlns:a16="http://schemas.microsoft.com/office/drawing/2014/main" id="{F93CC222-5FB4-4083-874C-63E9DAC02B7D}"/>
              </a:ext>
            </a:extLst>
          </p:cNvPr>
          <p:cNvSpPr>
            <a:spLocks noGrp="1"/>
          </p:cNvSpPr>
          <p:nvPr>
            <p:ph type="sldNum" sz="quarter" idx="12"/>
          </p:nvPr>
        </p:nvSpPr>
        <p:spPr>
          <a:xfrm>
            <a:off x="6805028" y="6278529"/>
            <a:ext cx="2057400" cy="365125"/>
          </a:xfrm>
        </p:spPr>
        <p:txBody>
          <a:bodyPr/>
          <a:lstStyle/>
          <a:p>
            <a:fld id="{21C6F733-6905-4128-9236-663906E6616F}" type="slidenum">
              <a:rPr lang="it-IT" smtClean="0">
                <a:solidFill>
                  <a:schemeClr val="tx1"/>
                </a:solidFill>
              </a:rPr>
              <a:t>13</a:t>
            </a:fld>
            <a:endParaRPr lang="it-IT" dirty="0">
              <a:solidFill>
                <a:schemeClr val="tx1"/>
              </a:solidFill>
            </a:endParaRPr>
          </a:p>
        </p:txBody>
      </p:sp>
    </p:spTree>
    <p:extLst>
      <p:ext uri="{BB962C8B-B14F-4D97-AF65-F5344CB8AC3E}">
        <p14:creationId xmlns:p14="http://schemas.microsoft.com/office/powerpoint/2010/main" val="1830843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a:extLst>
              <a:ext uri="{FF2B5EF4-FFF2-40B4-BE49-F238E27FC236}">
                <a16:creationId xmlns:a16="http://schemas.microsoft.com/office/drawing/2014/main" id="{D206CD64-F042-418A-AF41-A079BD76D3DC}"/>
              </a:ext>
            </a:extLst>
          </p:cNvPr>
          <p:cNvSpPr>
            <a:spLocks noGrp="1"/>
          </p:cNvSpPr>
          <p:nvPr>
            <p:ph type="sldNum" sz="quarter" idx="12"/>
          </p:nvPr>
        </p:nvSpPr>
        <p:spPr>
          <a:xfrm>
            <a:off x="6810375" y="6270626"/>
            <a:ext cx="2057400" cy="365125"/>
          </a:xfrm>
        </p:spPr>
        <p:txBody>
          <a:bodyPr/>
          <a:lstStyle/>
          <a:p>
            <a:fld id="{21C6F733-6905-4128-9236-663906E6616F}" type="slidenum">
              <a:rPr lang="it-IT" smtClean="0">
                <a:solidFill>
                  <a:schemeClr val="tx1"/>
                </a:solidFill>
              </a:rPr>
              <a:t>14</a:t>
            </a:fld>
            <a:endParaRPr lang="it-IT" dirty="0">
              <a:solidFill>
                <a:schemeClr val="tx1"/>
              </a:solidFill>
            </a:endParaRPr>
          </a:p>
        </p:txBody>
      </p:sp>
      <p:sp>
        <p:nvSpPr>
          <p:cNvPr id="6" name="Titolo 1">
            <a:extLst>
              <a:ext uri="{FF2B5EF4-FFF2-40B4-BE49-F238E27FC236}">
                <a16:creationId xmlns:a16="http://schemas.microsoft.com/office/drawing/2014/main" id="{FD9BFF1F-3202-4E25-8FE1-78991416B9CA}"/>
              </a:ext>
            </a:extLst>
          </p:cNvPr>
          <p:cNvSpPr txBox="1">
            <a:spLocks/>
          </p:cNvSpPr>
          <p:nvPr/>
        </p:nvSpPr>
        <p:spPr>
          <a:xfrm>
            <a:off x="0" y="190066"/>
            <a:ext cx="9144000" cy="3651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700" b="1" dirty="0">
                <a:latin typeface="Garamond" panose="02020404030301010803" pitchFamily="18" charset="0"/>
              </a:rPr>
              <a:t>Atti di riferimento</a:t>
            </a:r>
            <a:endParaRPr lang="it-IT" sz="2700" b="1" dirty="0"/>
          </a:p>
        </p:txBody>
      </p:sp>
      <p:sp>
        <p:nvSpPr>
          <p:cNvPr id="8" name="CasellaDiTesto 7">
            <a:extLst>
              <a:ext uri="{FF2B5EF4-FFF2-40B4-BE49-F238E27FC236}">
                <a16:creationId xmlns:a16="http://schemas.microsoft.com/office/drawing/2014/main" id="{9AF1E133-9D79-4603-A516-6BBF2202CF2B}"/>
              </a:ext>
            </a:extLst>
          </p:cNvPr>
          <p:cNvSpPr txBox="1"/>
          <p:nvPr/>
        </p:nvSpPr>
        <p:spPr>
          <a:xfrm>
            <a:off x="584004" y="1043029"/>
            <a:ext cx="3457771" cy="4739759"/>
          </a:xfrm>
          <a:prstGeom prst="rect">
            <a:avLst/>
          </a:prstGeom>
          <a:noFill/>
        </p:spPr>
        <p:txBody>
          <a:bodyPr wrap="square" rtlCol="0">
            <a:spAutoFit/>
          </a:bodyPr>
          <a:lstStyle/>
          <a:p>
            <a:r>
              <a:rPr lang="it-IT" sz="1400" dirty="0"/>
              <a:t>DIGITALIZZAZIONE E INNOVAZIONE PA</a:t>
            </a:r>
          </a:p>
          <a:p>
            <a:r>
              <a:rPr lang="it-IT" sz="800" dirty="0"/>
              <a:t>Decreto del 12 novembre 2021 PCM</a:t>
            </a:r>
          </a:p>
          <a:p>
            <a:r>
              <a:rPr lang="it-IT" sz="800" dirty="0"/>
              <a:t>Decreto n. 23 - 1/2/3/4/5 del 2022 PCM</a:t>
            </a:r>
          </a:p>
          <a:p>
            <a:r>
              <a:rPr lang="it-IT" sz="800" dirty="0"/>
              <a:t>Decreto n. 24 - 1/2/3/4/5 del 2022 PCM</a:t>
            </a:r>
          </a:p>
          <a:p>
            <a:r>
              <a:rPr lang="it-IT" sz="800" dirty="0"/>
              <a:t>Decreto n. 25 - 1/2/3/4/5 del 2022 PCM</a:t>
            </a:r>
          </a:p>
          <a:p>
            <a:r>
              <a:rPr lang="it-IT" sz="800" dirty="0"/>
              <a:t>Decreto n. 28 - 1/2/3 del 2022 PCM</a:t>
            </a:r>
          </a:p>
          <a:p>
            <a:r>
              <a:rPr lang="it-IT" sz="800" dirty="0"/>
              <a:t>Decreto n. 31 - 1/2 del 2022 PCM</a:t>
            </a:r>
          </a:p>
          <a:p>
            <a:r>
              <a:rPr lang="it-IT" sz="800" dirty="0"/>
              <a:t>Decreto n. 32 - 1/2 del 2022 PCM</a:t>
            </a:r>
          </a:p>
          <a:p>
            <a:r>
              <a:rPr lang="it-IT" sz="800" dirty="0"/>
              <a:t>Decreto n. 33 - 1/2 del 2022 PCM</a:t>
            </a:r>
          </a:p>
          <a:p>
            <a:r>
              <a:rPr lang="it-IT" sz="800" dirty="0"/>
              <a:t>Decreto n. 47 - 1/2/3 del 2022 PCM</a:t>
            </a:r>
          </a:p>
          <a:p>
            <a:r>
              <a:rPr lang="it-IT" sz="800" dirty="0"/>
              <a:t>Decreto n. 48 - 1/2/3 del 2022 PCM</a:t>
            </a:r>
          </a:p>
          <a:p>
            <a:r>
              <a:rPr lang="it-IT" sz="800" dirty="0"/>
              <a:t>Decreto n. 49 - 1/2/3 del 2022 PCM</a:t>
            </a:r>
          </a:p>
          <a:p>
            <a:r>
              <a:rPr lang="it-IT" sz="800" dirty="0"/>
              <a:t>Decreto n. 65 del 2022 PCM</a:t>
            </a:r>
          </a:p>
          <a:p>
            <a:r>
              <a:rPr lang="it-IT" sz="800" dirty="0"/>
              <a:t>Decreto n. 67 - 1/2 del 2022 PCM</a:t>
            </a:r>
          </a:p>
          <a:p>
            <a:r>
              <a:rPr lang="it-IT" sz="800" dirty="0"/>
              <a:t>Decreto n. 68 - 1/2 del 2022 PCM</a:t>
            </a:r>
          </a:p>
          <a:p>
            <a:r>
              <a:rPr lang="it-IT" sz="800" dirty="0"/>
              <a:t>Decreto n. 85 - 1/2/3 del 2022 PCM</a:t>
            </a:r>
          </a:p>
          <a:p>
            <a:r>
              <a:rPr lang="it-IT" sz="800" dirty="0"/>
              <a:t>Decreto n. 125 - 1/2/3 del 2022 PCM</a:t>
            </a:r>
          </a:p>
          <a:p>
            <a:r>
              <a:rPr lang="it-IT" sz="800" dirty="0"/>
              <a:t>Decreto n. 126 - 1/1 del 2022 PCM</a:t>
            </a:r>
          </a:p>
          <a:p>
            <a:r>
              <a:rPr lang="it-IT" sz="800" dirty="0"/>
              <a:t>Decreto n. 127 - 1/2/3 del 2022 PCM</a:t>
            </a:r>
          </a:p>
          <a:p>
            <a:r>
              <a:rPr lang="it-IT" sz="800" dirty="0"/>
              <a:t>Decreto n. 128 - 1 del 2022 PCM</a:t>
            </a:r>
          </a:p>
          <a:p>
            <a:r>
              <a:rPr lang="it-IT" sz="800" dirty="0"/>
              <a:t>Decreto n. 129 - 1/2/3 del 2022 PCM</a:t>
            </a:r>
          </a:p>
          <a:p>
            <a:r>
              <a:rPr lang="it-IT" sz="800" dirty="0"/>
              <a:t>Decreto n. 130 - 1 del 2022 PCM</a:t>
            </a:r>
          </a:p>
          <a:p>
            <a:r>
              <a:rPr lang="it-IT" sz="800" dirty="0"/>
              <a:t>Decreto n. 131 - 1/2 del 2022 PCM</a:t>
            </a:r>
          </a:p>
          <a:p>
            <a:r>
              <a:rPr lang="it-IT" sz="800" dirty="0"/>
              <a:t>Decreto n. 135 - 1 del 2022 PCM</a:t>
            </a:r>
          </a:p>
          <a:p>
            <a:r>
              <a:rPr lang="it-IT" sz="800" dirty="0"/>
              <a:t>Decreto n. 152 - 1/2/3 del 2022 PCM</a:t>
            </a:r>
          </a:p>
          <a:p>
            <a:r>
              <a:rPr lang="it-IT" sz="800" dirty="0"/>
              <a:t>Decreto n. 166 - 1/2/3 del 2022 PCM</a:t>
            </a:r>
          </a:p>
          <a:p>
            <a:r>
              <a:rPr lang="it-IT" sz="800" dirty="0"/>
              <a:t>Decreto n. 194 - 1 del 2022 PCM</a:t>
            </a:r>
          </a:p>
          <a:p>
            <a:r>
              <a:rPr lang="it-IT" sz="800" dirty="0"/>
              <a:t>Decreto n. 708 dell'1 agosto 2022 PCM</a:t>
            </a:r>
          </a:p>
          <a:p>
            <a:r>
              <a:rPr lang="it-IT" sz="800" dirty="0"/>
              <a:t>Decreto Funzione pubblica del 29 agosto 2022</a:t>
            </a:r>
          </a:p>
          <a:p>
            <a:r>
              <a:rPr lang="en-US" sz="800" dirty="0" err="1"/>
              <a:t>Decreto</a:t>
            </a:r>
            <a:r>
              <a:rPr lang="en-US" sz="800" dirty="0"/>
              <a:t> n. 66 </a:t>
            </a:r>
            <a:r>
              <a:rPr lang="it-IT" sz="800" dirty="0"/>
              <a:t>-</a:t>
            </a:r>
            <a:r>
              <a:rPr lang="en-US" sz="800" dirty="0"/>
              <a:t> 1 del 2023 PCM</a:t>
            </a:r>
          </a:p>
          <a:p>
            <a:r>
              <a:rPr lang="it-IT" sz="800" dirty="0"/>
              <a:t>Decreto n. 104 - 4 del 2023 PCM</a:t>
            </a:r>
            <a:endParaRPr lang="en-US" sz="800" dirty="0"/>
          </a:p>
          <a:p>
            <a:r>
              <a:rPr lang="it-IT" sz="800" dirty="0"/>
              <a:t>Decreto n. 112 - 1 del 2023 PCM</a:t>
            </a:r>
          </a:p>
          <a:p>
            <a:r>
              <a:rPr lang="it-IT" sz="800" dirty="0"/>
              <a:t>Decreto n. 154 - 3 del 2023 PCM</a:t>
            </a:r>
          </a:p>
          <a:p>
            <a:r>
              <a:rPr lang="it-IT" sz="800" dirty="0"/>
              <a:t>Decreto n. 174 – 1/2 del 2023 PCM</a:t>
            </a:r>
          </a:p>
          <a:p>
            <a:r>
              <a:rPr lang="it-IT" sz="800" dirty="0"/>
              <a:t>Decreto n. 154 - 2 del 2024 PCM</a:t>
            </a:r>
          </a:p>
          <a:p>
            <a:r>
              <a:rPr lang="it-IT" sz="800" dirty="0"/>
              <a:t>Determina dell'Agenzia per la </a:t>
            </a:r>
            <a:r>
              <a:rPr lang="it-IT" sz="800" dirty="0" err="1"/>
              <a:t>Cybersicurezza</a:t>
            </a:r>
            <a:r>
              <a:rPr lang="it-IT" sz="800" dirty="0"/>
              <a:t> nazionale del 22 febbraio 2023</a:t>
            </a:r>
          </a:p>
          <a:p>
            <a:r>
              <a:rPr lang="it-IT" sz="800" dirty="0"/>
              <a:t>Decreto n. 595 del 4 luglio 2023 PCM</a:t>
            </a:r>
          </a:p>
        </p:txBody>
      </p:sp>
      <p:sp>
        <p:nvSpPr>
          <p:cNvPr id="10" name="CasellaDiTesto 9">
            <a:extLst>
              <a:ext uri="{FF2B5EF4-FFF2-40B4-BE49-F238E27FC236}">
                <a16:creationId xmlns:a16="http://schemas.microsoft.com/office/drawing/2014/main" id="{6B2A69C0-2CE4-427D-977E-A91AEB55A800}"/>
              </a:ext>
            </a:extLst>
          </p:cNvPr>
          <p:cNvSpPr txBox="1"/>
          <p:nvPr/>
        </p:nvSpPr>
        <p:spPr>
          <a:xfrm>
            <a:off x="4901978" y="701061"/>
            <a:ext cx="3801363" cy="923330"/>
          </a:xfrm>
          <a:prstGeom prst="rect">
            <a:avLst/>
          </a:prstGeom>
          <a:noFill/>
        </p:spPr>
        <p:txBody>
          <a:bodyPr wrap="square" rtlCol="0">
            <a:spAutoFit/>
          </a:bodyPr>
          <a:lstStyle/>
          <a:p>
            <a:pPr algn="r"/>
            <a:r>
              <a:rPr lang="en-US" sz="1400" dirty="0"/>
              <a:t>INNOVAZIONE IMPRESE</a:t>
            </a:r>
            <a:endParaRPr lang="it-IT" sz="1400" dirty="0"/>
          </a:p>
          <a:p>
            <a:pPr algn="r"/>
            <a:r>
              <a:rPr lang="it-IT" sz="800" dirty="0"/>
              <a:t>Elaborazione dati Sole 24 ore su documenti di gara</a:t>
            </a:r>
          </a:p>
          <a:p>
            <a:pPr algn="r"/>
            <a:r>
              <a:rPr lang="it-IT" sz="800" dirty="0"/>
              <a:t>Delibera del Comitato Agevolazioni per l'amministrazione del Fondo 295/73 e 394/81</a:t>
            </a:r>
          </a:p>
          <a:p>
            <a:pPr algn="r"/>
            <a:r>
              <a:rPr lang="it-IT" sz="800" dirty="0"/>
              <a:t>Approvazione graduatoria febbraio 2023 su avviso pubblico n. 235865 del 26 luglio 2022 MIMIT</a:t>
            </a:r>
          </a:p>
          <a:p>
            <a:pPr algn="r"/>
            <a:r>
              <a:rPr lang="it-IT" sz="800" dirty="0"/>
              <a:t>Approvazione graduatoria marzo 2023 su avviso pubblico n. 238056 del 28 luglio 2022</a:t>
            </a:r>
          </a:p>
        </p:txBody>
      </p:sp>
      <p:sp>
        <p:nvSpPr>
          <p:cNvPr id="18" name="Rettangolo 17">
            <a:extLst>
              <a:ext uri="{FF2B5EF4-FFF2-40B4-BE49-F238E27FC236}">
                <a16:creationId xmlns:a16="http://schemas.microsoft.com/office/drawing/2014/main" id="{04FCA6EF-38BA-4B16-80A8-B0479E61C46C}"/>
              </a:ext>
            </a:extLst>
          </p:cNvPr>
          <p:cNvSpPr/>
          <p:nvPr/>
        </p:nvSpPr>
        <p:spPr>
          <a:xfrm>
            <a:off x="4901978" y="1823850"/>
            <a:ext cx="3816793" cy="4247317"/>
          </a:xfrm>
          <a:prstGeom prst="rect">
            <a:avLst/>
          </a:prstGeom>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TURISMO E CULTURA</a:t>
            </a:r>
          </a:p>
          <a:p>
            <a:pPr algn="r">
              <a:defRPr/>
            </a:pPr>
            <a:r>
              <a:rPr lang="it-IT" sz="800" dirty="0"/>
              <a:t>L.R. n. 26 del 14 settembre 2021; DGR n. 1440 del 2021; DGR n. 1132 del 20 settembre 2022</a:t>
            </a:r>
            <a:endParaRPr kumimoji="0" lang="it-IT"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it-IT" sz="800" b="0" i="0" u="none" strike="noStrike" kern="1200" cap="none" spc="0" normalizeH="0" baseline="0" noProof="0" dirty="0">
                <a:ln>
                  <a:noFill/>
                </a:ln>
                <a:solidFill>
                  <a:prstClr val="black"/>
                </a:solidFill>
                <a:effectLst/>
                <a:uLnTx/>
                <a:uFillTx/>
                <a:latin typeface="Calibri" panose="020F0502020204030204"/>
                <a:ea typeface="+mn-ea"/>
                <a:cs typeface="+mn-cs"/>
              </a:rPr>
              <a:t>Disciplinare tra Ministero della Cultura, Regione Veneto, Regione Emilia Romagna n. 25736 del 28 dicembre 2021</a:t>
            </a: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it-IT" sz="800" b="0" i="0" u="none" strike="noStrike" kern="1200" cap="none" spc="0" normalizeH="0" baseline="0" noProof="0" dirty="0">
                <a:ln>
                  <a:noFill/>
                </a:ln>
                <a:solidFill>
                  <a:prstClr val="black"/>
                </a:solidFill>
                <a:effectLst/>
                <a:uLnTx/>
                <a:uFillTx/>
                <a:latin typeface="Calibri" panose="020F0502020204030204"/>
                <a:ea typeface="+mn-ea"/>
                <a:cs typeface="+mn-cs"/>
              </a:rPr>
              <a:t>Decreto n. 107 del 18 marzo 2022 MIC</a:t>
            </a: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it-IT" sz="800" b="0" i="0" u="none" strike="noStrike" kern="1200" cap="none" spc="0" normalizeH="0" baseline="0" noProof="0" dirty="0">
                <a:ln>
                  <a:noFill/>
                </a:ln>
                <a:solidFill>
                  <a:prstClr val="black"/>
                </a:solidFill>
                <a:effectLst/>
                <a:uLnTx/>
                <a:uFillTx/>
                <a:latin typeface="Calibri" panose="020F0502020204030204"/>
                <a:ea typeface="+mn-ea"/>
                <a:cs typeface="+mn-cs"/>
              </a:rPr>
              <a:t>Decreto del Segretario Generale n. 453 del 7 giugno 2022 MIC</a:t>
            </a: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it-IT" sz="800" b="0" i="0" u="none" strike="noStrike" kern="1200" cap="none" spc="0" normalizeH="0" baseline="0" noProof="0" dirty="0">
                <a:ln>
                  <a:noFill/>
                </a:ln>
                <a:solidFill>
                  <a:prstClr val="black"/>
                </a:solidFill>
                <a:effectLst/>
                <a:uLnTx/>
                <a:uFillTx/>
                <a:latin typeface="Calibri" panose="020F0502020204030204"/>
                <a:ea typeface="+mn-ea"/>
                <a:cs typeface="+mn-cs"/>
              </a:rPr>
              <a:t>Decreto n. 452 del 7 giugno 2022 MIC</a:t>
            </a:r>
            <a:endParaRPr lang="it-IT" sz="800" dirty="0"/>
          </a:p>
          <a:p>
            <a:pPr algn="r"/>
            <a:r>
              <a:rPr lang="it-IT" sz="800" dirty="0"/>
              <a:t>Decreto del Segretario Generale n. 455 del 7 giugno 2022 MIC</a:t>
            </a:r>
          </a:p>
          <a:p>
            <a:pPr algn="r"/>
            <a:r>
              <a:rPr lang="it-IT" sz="800" dirty="0"/>
              <a:t>Decreto del Segretario Generale n. 505 del 21 giugno 2022 MIC</a:t>
            </a:r>
          </a:p>
          <a:p>
            <a:pPr algn="r"/>
            <a:r>
              <a:rPr lang="it-IT" sz="800" dirty="0"/>
              <a:t>Decreto n. 8180 del 27 giugno 2022 MT</a:t>
            </a:r>
          </a:p>
          <a:p>
            <a:pPr algn="r"/>
            <a:r>
              <a:rPr lang="it-IT" sz="800" dirty="0"/>
              <a:t>Decreto del 10 giugno 2022 MINT - MEF</a:t>
            </a:r>
          </a:p>
          <a:p>
            <a:pPr algn="r"/>
            <a:r>
              <a:rPr lang="it-IT" sz="800" dirty="0"/>
              <a:t>Decreto del Segretario Generale n. 589 dell'8 luglio 2022 MIC</a:t>
            </a:r>
          </a:p>
          <a:p>
            <a:pPr algn="r"/>
            <a:r>
              <a:rPr lang="it-IT" sz="800" dirty="0"/>
              <a:t>Decreto n. 298 del 25 luglio 2022 MIC</a:t>
            </a:r>
          </a:p>
          <a:p>
            <a:pPr algn="r"/>
            <a:r>
              <a:rPr lang="it-IT" sz="800" dirty="0"/>
              <a:t>Decreto n. 1155 del 1 dicembre 2022 MIC</a:t>
            </a:r>
          </a:p>
          <a:p>
            <a:pPr algn="r"/>
            <a:r>
              <a:rPr lang="it-IT" sz="800" dirty="0"/>
              <a:t>Decreto n. 1501 e 1502 del 21 dicembre 2022 MIC</a:t>
            </a:r>
          </a:p>
          <a:p>
            <a:pPr algn="r"/>
            <a:r>
              <a:rPr lang="it-IT" sz="800" dirty="0">
                <a:effectLst/>
              </a:rPr>
              <a:t>Decreto di presa d’atto delle rinunce alle agevolazioni concesse del 7 marzo 2023 (prot. n. 4411/23), del 21 aprile 2023 (prot. n. 8245/23), del 10 luglio 2023 (prot. n. 12952/23) e del 23 novembre 2023 (prot. n. 31354/23)</a:t>
            </a:r>
            <a:endParaRPr lang="it-IT" sz="800" dirty="0"/>
          </a:p>
          <a:p>
            <a:pPr algn="r"/>
            <a:r>
              <a:rPr lang="it-IT" sz="800" dirty="0"/>
              <a:t>Decreto AVEPA n. 1090 del 27 aprile 2023, n. 1581 dell’11 agosto 2023, n. 1393 del 7 luglio 2023, n. 1436 del 20 luglio 2023</a:t>
            </a:r>
          </a:p>
          <a:p>
            <a:pPr algn="r"/>
            <a:r>
              <a:rPr lang="it-IT" sz="800" dirty="0"/>
              <a:t>Decreto del Segretario Generale n. 851 del 31 luglio 2023 MIC</a:t>
            </a:r>
          </a:p>
          <a:p>
            <a:pPr algn="r"/>
            <a:r>
              <a:rPr lang="it-IT" sz="800" dirty="0"/>
              <a:t>Decreto del Segretario Generale n. 1163 del 20 ottobre 2023</a:t>
            </a:r>
          </a:p>
          <a:p>
            <a:pPr algn="r"/>
            <a:r>
              <a:rPr lang="it-IT" sz="800" dirty="0"/>
              <a:t>Decreto n. 439 del 2 novembre 2023 MIC</a:t>
            </a:r>
          </a:p>
          <a:p>
            <a:pPr algn="r"/>
            <a:r>
              <a:rPr lang="en-US" sz="800" dirty="0">
                <a:effectLst/>
              </a:rPr>
              <a:t>FOI – </a:t>
            </a:r>
            <a:r>
              <a:rPr lang="en-US" sz="800" dirty="0" err="1">
                <a:effectLst/>
              </a:rPr>
              <a:t>Decreto</a:t>
            </a:r>
            <a:r>
              <a:rPr lang="en-US" sz="800" dirty="0">
                <a:effectLst/>
              </a:rPr>
              <a:t> MEF del 3 Agosto 2023</a:t>
            </a:r>
          </a:p>
          <a:p>
            <a:pPr algn="r"/>
            <a:r>
              <a:rPr lang="en-US" sz="800" dirty="0">
                <a:effectLst/>
              </a:rPr>
              <a:t>FOI – </a:t>
            </a:r>
            <a:r>
              <a:rPr lang="en-US" sz="800" dirty="0" err="1">
                <a:effectLst/>
              </a:rPr>
              <a:t>Decreto</a:t>
            </a:r>
            <a:r>
              <a:rPr lang="en-US" sz="800" dirty="0">
                <a:effectLst/>
              </a:rPr>
              <a:t> MEF </a:t>
            </a:r>
            <a:r>
              <a:rPr lang="it-IT" sz="800" dirty="0">
                <a:effectLst/>
              </a:rPr>
              <a:t>n. 207 del 3 novembre 2023</a:t>
            </a:r>
          </a:p>
          <a:p>
            <a:pPr algn="r"/>
            <a:r>
              <a:rPr lang="it-IT" sz="800" dirty="0"/>
              <a:t>Decreto del Segretario Generale </a:t>
            </a:r>
            <a:r>
              <a:rPr lang="it-IT" sz="800" dirty="0">
                <a:effectLst/>
              </a:rPr>
              <a:t>n. 1532 del 13 dicembre 2023 </a:t>
            </a:r>
            <a:r>
              <a:rPr lang="it-IT" sz="800" dirty="0"/>
              <a:t>MIC</a:t>
            </a:r>
            <a:endParaRPr lang="it-IT" sz="800" dirty="0">
              <a:effectLst/>
            </a:endParaRPr>
          </a:p>
          <a:p>
            <a:pPr algn="r"/>
            <a:r>
              <a:rPr lang="it-IT" sz="800" dirty="0"/>
              <a:t>Decreto del Segretario Generale </a:t>
            </a:r>
            <a:r>
              <a:rPr lang="it-IT" sz="800" dirty="0">
                <a:effectLst/>
              </a:rPr>
              <a:t>n. 1550 del 13 dicembre 2023 </a:t>
            </a:r>
            <a:r>
              <a:rPr lang="it-IT" sz="800" dirty="0"/>
              <a:t>MIC</a:t>
            </a:r>
          </a:p>
          <a:p>
            <a:pPr algn="r"/>
            <a:r>
              <a:rPr lang="it-IT" sz="800" dirty="0"/>
              <a:t>Decreto del Segretario Generale </a:t>
            </a:r>
            <a:r>
              <a:rPr lang="it-IT" sz="800" dirty="0">
                <a:effectLst/>
              </a:rPr>
              <a:t>n. 1311 del 27 novembre 2023 </a:t>
            </a:r>
            <a:r>
              <a:rPr lang="it-IT" sz="800" dirty="0"/>
              <a:t>MIC</a:t>
            </a:r>
            <a:endParaRPr lang="it-IT" sz="800" dirty="0">
              <a:effectLst/>
            </a:endParaRPr>
          </a:p>
          <a:p>
            <a:pPr algn="r"/>
            <a:r>
              <a:rPr lang="it-IT" sz="800" dirty="0">
                <a:effectLst/>
              </a:rPr>
              <a:t>Decreto n. 71 del 5 febbraio 2024 MIC</a:t>
            </a:r>
          </a:p>
          <a:p>
            <a:pPr algn="r"/>
            <a:r>
              <a:rPr lang="it-IT" sz="800" dirty="0">
                <a:effectLst/>
              </a:rPr>
              <a:t>Decreto di concessione di incentivi in favore dell’impresa PARC DUE S.p.a. del 16 febbraio 2024 (prot. n. 4534/24) MITUR</a:t>
            </a:r>
          </a:p>
          <a:p>
            <a:pPr algn="r"/>
            <a:r>
              <a:rPr lang="it-IT" sz="800" dirty="0"/>
              <a:t>Decreto del Segretario Generale </a:t>
            </a:r>
            <a:r>
              <a:rPr lang="it-IT" sz="800" dirty="0">
                <a:effectLst/>
              </a:rPr>
              <a:t>n. 455 del 22 aprile 2024 MIC</a:t>
            </a:r>
          </a:p>
        </p:txBody>
      </p:sp>
    </p:spTree>
    <p:extLst>
      <p:ext uri="{BB962C8B-B14F-4D97-AF65-F5344CB8AC3E}">
        <p14:creationId xmlns:p14="http://schemas.microsoft.com/office/powerpoint/2010/main" val="1371916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tangolo 7">
            <a:extLst>
              <a:ext uri="{FF2B5EF4-FFF2-40B4-BE49-F238E27FC236}">
                <a16:creationId xmlns:a16="http://schemas.microsoft.com/office/drawing/2014/main" id="{70D8D3A4-4DE1-4508-BCF7-4D922FB2BE3B}"/>
              </a:ext>
            </a:extLst>
          </p:cNvPr>
          <p:cNvSpPr/>
          <p:nvPr/>
        </p:nvSpPr>
        <p:spPr>
          <a:xfrm>
            <a:off x="5045954" y="981043"/>
            <a:ext cx="3528842" cy="1077218"/>
          </a:xfrm>
          <a:prstGeom prst="rect">
            <a:avLst/>
          </a:prstGeom>
        </p:spPr>
        <p:txBody>
          <a:bodyPr wrap="square">
            <a:spAutoFit/>
          </a:bodyPr>
          <a:lstStyle/>
          <a:p>
            <a:pPr algn="r"/>
            <a:r>
              <a:rPr lang="it-IT" sz="800" dirty="0"/>
              <a:t>Decreto n. 585 del 18 dicembre 2023 MASE</a:t>
            </a:r>
          </a:p>
          <a:p>
            <a:pPr algn="r"/>
            <a:r>
              <a:rPr lang="it-IT" sz="800" dirty="0"/>
              <a:t>FOI - Decreto MEF del 19 maggio 2023</a:t>
            </a:r>
          </a:p>
          <a:p>
            <a:pPr algn="r"/>
            <a:r>
              <a:rPr lang="en-US" sz="800" dirty="0">
                <a:effectLst/>
              </a:rPr>
              <a:t>FOI -  </a:t>
            </a:r>
            <a:r>
              <a:rPr lang="en-US" sz="800" dirty="0" err="1">
                <a:effectLst/>
              </a:rPr>
              <a:t>Decreto</a:t>
            </a:r>
            <a:r>
              <a:rPr lang="en-US" sz="800" dirty="0">
                <a:effectLst/>
              </a:rPr>
              <a:t> MEF n. 183 del 3 Agosto 2023</a:t>
            </a:r>
          </a:p>
          <a:p>
            <a:pPr algn="r"/>
            <a:r>
              <a:rPr lang="en-US" sz="800" dirty="0"/>
              <a:t>FOI – </a:t>
            </a:r>
            <a:r>
              <a:rPr lang="en-US" sz="800" dirty="0" err="1"/>
              <a:t>Decreto</a:t>
            </a:r>
            <a:r>
              <a:rPr lang="en-US" sz="800" dirty="0"/>
              <a:t> MEF n. 187 dell’11 Agosto 2023</a:t>
            </a:r>
          </a:p>
          <a:p>
            <a:pPr algn="r"/>
            <a:r>
              <a:rPr lang="en-US" sz="800" dirty="0"/>
              <a:t>FOI – </a:t>
            </a:r>
            <a:r>
              <a:rPr lang="en-US" sz="800" dirty="0" err="1"/>
              <a:t>Decreto</a:t>
            </a:r>
            <a:r>
              <a:rPr lang="en-US" sz="800" dirty="0"/>
              <a:t> MEF n. 207 del 3 </a:t>
            </a:r>
            <a:r>
              <a:rPr lang="en-US" sz="800" dirty="0" err="1"/>
              <a:t>novembre</a:t>
            </a:r>
            <a:r>
              <a:rPr lang="en-US" sz="800" dirty="0"/>
              <a:t> 2023</a:t>
            </a:r>
          </a:p>
          <a:p>
            <a:pPr algn="r"/>
            <a:r>
              <a:rPr lang="it-IT" sz="800" dirty="0">
                <a:effectLst/>
              </a:rPr>
              <a:t>FOI - Decreto MEF n. 211 del 17 novembre 2023</a:t>
            </a:r>
          </a:p>
          <a:p>
            <a:pPr algn="r"/>
            <a:r>
              <a:rPr lang="it-IT" sz="800" dirty="0">
                <a:effectLst/>
              </a:rPr>
              <a:t>sito del MASE (link pagina: https://www.mase.gov.it/pagina/elenco-interventi-ecobonus-target-m2c3-2)</a:t>
            </a:r>
            <a:endParaRPr lang="en-US" sz="800" dirty="0">
              <a:effectLst/>
            </a:endParaRPr>
          </a:p>
        </p:txBody>
      </p:sp>
      <p:sp>
        <p:nvSpPr>
          <p:cNvPr id="13" name="Titolo 1">
            <a:extLst>
              <a:ext uri="{FF2B5EF4-FFF2-40B4-BE49-F238E27FC236}">
                <a16:creationId xmlns:a16="http://schemas.microsoft.com/office/drawing/2014/main" id="{8BD7D219-C1D2-4092-BEE0-9BABCC2365B3}"/>
              </a:ext>
            </a:extLst>
          </p:cNvPr>
          <p:cNvSpPr txBox="1">
            <a:spLocks/>
          </p:cNvSpPr>
          <p:nvPr/>
        </p:nvSpPr>
        <p:spPr>
          <a:xfrm>
            <a:off x="0" y="190066"/>
            <a:ext cx="9144000" cy="3651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700" b="1" dirty="0">
                <a:latin typeface="Garamond" panose="02020404030301010803" pitchFamily="18" charset="0"/>
              </a:rPr>
              <a:t>Atti di riferimento</a:t>
            </a:r>
            <a:endParaRPr lang="it-IT" sz="2700" b="1" dirty="0"/>
          </a:p>
        </p:txBody>
      </p:sp>
      <p:sp>
        <p:nvSpPr>
          <p:cNvPr id="14" name="Segnaposto numero diapositiva 4">
            <a:extLst>
              <a:ext uri="{FF2B5EF4-FFF2-40B4-BE49-F238E27FC236}">
                <a16:creationId xmlns:a16="http://schemas.microsoft.com/office/drawing/2014/main" id="{4169874D-44A0-4564-9D12-AC54197C9FC2}"/>
              </a:ext>
            </a:extLst>
          </p:cNvPr>
          <p:cNvSpPr>
            <a:spLocks noGrp="1"/>
          </p:cNvSpPr>
          <p:nvPr>
            <p:ph type="sldNum" sz="quarter" idx="12"/>
          </p:nvPr>
        </p:nvSpPr>
        <p:spPr>
          <a:xfrm>
            <a:off x="6810375" y="6270626"/>
            <a:ext cx="2057400" cy="365125"/>
          </a:xfrm>
        </p:spPr>
        <p:txBody>
          <a:bodyPr/>
          <a:lstStyle/>
          <a:p>
            <a:fld id="{21C6F733-6905-4128-9236-663906E6616F}" type="slidenum">
              <a:rPr lang="it-IT" smtClean="0">
                <a:solidFill>
                  <a:schemeClr val="tx1"/>
                </a:solidFill>
              </a:rPr>
              <a:t>15</a:t>
            </a:fld>
            <a:endParaRPr lang="it-IT" dirty="0">
              <a:solidFill>
                <a:schemeClr val="tx1"/>
              </a:solidFill>
            </a:endParaRPr>
          </a:p>
        </p:txBody>
      </p:sp>
      <p:sp>
        <p:nvSpPr>
          <p:cNvPr id="3" name="CasellaDiTesto 2">
            <a:extLst>
              <a:ext uri="{FF2B5EF4-FFF2-40B4-BE49-F238E27FC236}">
                <a16:creationId xmlns:a16="http://schemas.microsoft.com/office/drawing/2014/main" id="{62272CB9-E275-4573-905C-F932AD999DB1}"/>
              </a:ext>
            </a:extLst>
          </p:cNvPr>
          <p:cNvSpPr txBox="1"/>
          <p:nvPr/>
        </p:nvSpPr>
        <p:spPr>
          <a:xfrm>
            <a:off x="4905957" y="2491534"/>
            <a:ext cx="3784893" cy="3262432"/>
          </a:xfrm>
          <a:prstGeom prst="rect">
            <a:avLst/>
          </a:prstGeom>
          <a:noFill/>
        </p:spPr>
        <p:txBody>
          <a:bodyPr wrap="square" rtlCol="0">
            <a:spAutoFit/>
          </a:bodyPr>
          <a:lstStyle/>
          <a:p>
            <a:pPr algn="r"/>
            <a:r>
              <a:rPr lang="en-US" sz="1400" dirty="0"/>
              <a:t>TERRITORIO E AMBIENTE</a:t>
            </a:r>
            <a:endParaRPr lang="it-IT" sz="1400" dirty="0"/>
          </a:p>
          <a:p>
            <a:pPr algn="r"/>
            <a:r>
              <a:rPr lang="it-IT" sz="800" dirty="0"/>
              <a:t>Decreti del 14 gennaio 2020 - 30 gennaio 2020 - 11 novembre 2020 - 23 febbraio 2021 - 8 novembre 2021 MINT</a:t>
            </a:r>
          </a:p>
          <a:p>
            <a:pPr algn="r"/>
            <a:r>
              <a:rPr lang="it-IT" sz="800" dirty="0"/>
              <a:t>Decreto n. 490962 del 30 settembre 2021 e n. 485116 del 30 settembre 2022 di ammissione di ulteriori progetti MIPAAF</a:t>
            </a:r>
          </a:p>
          <a:p>
            <a:pPr algn="r"/>
            <a:r>
              <a:rPr lang="it-IT" sz="800" dirty="0"/>
              <a:t>Comunicazione del 15 dicembre 2021 di approvazione progetti in essere da finanziare a rendicontazione</a:t>
            </a:r>
          </a:p>
          <a:p>
            <a:pPr algn="r"/>
            <a:r>
              <a:rPr lang="it-IT" sz="800" dirty="0"/>
              <a:t>Protezione civile Nota prot. n. 54701 del 16 dicembre 2021 PCM </a:t>
            </a:r>
          </a:p>
          <a:p>
            <a:pPr algn="r"/>
            <a:r>
              <a:rPr lang="it-IT" sz="800" dirty="0"/>
              <a:t>Decreto n. 517 del 16 dicembre 2021 MIMS</a:t>
            </a:r>
          </a:p>
          <a:p>
            <a:pPr algn="r"/>
            <a:r>
              <a:rPr lang="it-IT" sz="800" dirty="0"/>
              <a:t>PCM - Protezione civile Nota prot. n. 54701 del 16 dicembre 2021</a:t>
            </a:r>
          </a:p>
          <a:p>
            <a:pPr algn="r"/>
            <a:r>
              <a:rPr lang="it-IT" sz="800" dirty="0"/>
              <a:t>Nota Reg. Uff. 0144712 del 22 dicembre 2021, acquisita al prot. regionale n. 605597 del 28 dicembre 2021 MATTM </a:t>
            </a:r>
          </a:p>
          <a:p>
            <a:pPr algn="r"/>
            <a:r>
              <a:rPr lang="it-IT" sz="800" dirty="0"/>
              <a:t>Decreto direttoriale n. 32 del 22 marzo 2022 di modifica degli importi.</a:t>
            </a:r>
          </a:p>
          <a:p>
            <a:pPr algn="r"/>
            <a:r>
              <a:rPr lang="it-IT" sz="800" dirty="0"/>
              <a:t>Avviso pubblico del 30 marzo 2022 MITE </a:t>
            </a:r>
          </a:p>
          <a:p>
            <a:pPr algn="r"/>
            <a:r>
              <a:rPr lang="it-IT" sz="800" dirty="0"/>
              <a:t>Programma d'azione del 31 marzo 2022</a:t>
            </a:r>
          </a:p>
          <a:p>
            <a:pPr algn="r"/>
            <a:r>
              <a:rPr lang="it-IT" sz="800" dirty="0"/>
              <a:t>Avviso pubblico n. 191 del 17 maggio 2022 MITE </a:t>
            </a:r>
          </a:p>
          <a:p>
            <a:pPr algn="r"/>
            <a:r>
              <a:rPr lang="it-IT" sz="800" dirty="0"/>
              <a:t>Decreto del 18 novembre 2022 MEF </a:t>
            </a:r>
          </a:p>
          <a:p>
            <a:pPr algn="r"/>
            <a:r>
              <a:rPr lang="it-IT" sz="800" dirty="0"/>
              <a:t>Decreto Direttoriale n. 118 del 24 marzo 2023</a:t>
            </a:r>
          </a:p>
          <a:p>
            <a:pPr algn="r"/>
            <a:r>
              <a:rPr lang="it-IT" sz="800" dirty="0"/>
              <a:t>Decreto Direttoriale n. 198 del 19 agosto 2022 MASE</a:t>
            </a:r>
          </a:p>
          <a:p>
            <a:pPr algn="r"/>
            <a:r>
              <a:rPr lang="it-IT" sz="800" dirty="0"/>
              <a:t>Decreto n. 606 del 21 dicembre 2023 MASE</a:t>
            </a:r>
          </a:p>
          <a:p>
            <a:pPr algn="r"/>
            <a:r>
              <a:rPr lang="it-IT" sz="800" dirty="0"/>
              <a:t>FOI - Decreto MEF del 19 maggio 2023</a:t>
            </a:r>
          </a:p>
          <a:p>
            <a:pPr algn="r"/>
            <a:r>
              <a:rPr lang="en-US" sz="800" dirty="0"/>
              <a:t>FOI – </a:t>
            </a:r>
            <a:r>
              <a:rPr lang="en-US" sz="800" dirty="0" err="1"/>
              <a:t>Decreto</a:t>
            </a:r>
            <a:r>
              <a:rPr lang="en-US" sz="800" dirty="0"/>
              <a:t> MEF n. 183 del 3 Agosto 2023</a:t>
            </a:r>
          </a:p>
          <a:p>
            <a:pPr algn="r"/>
            <a:r>
              <a:rPr lang="en-US" sz="800" dirty="0"/>
              <a:t>FOI – </a:t>
            </a:r>
            <a:r>
              <a:rPr lang="en-US" sz="800" dirty="0" err="1"/>
              <a:t>Decreto</a:t>
            </a:r>
            <a:r>
              <a:rPr lang="en-US" sz="800" dirty="0"/>
              <a:t> MEF n. 187 dell’11 Agosto 2023</a:t>
            </a:r>
          </a:p>
          <a:p>
            <a:pPr algn="r"/>
            <a:r>
              <a:rPr lang="en-US" sz="800" dirty="0"/>
              <a:t>FOI – </a:t>
            </a:r>
            <a:r>
              <a:rPr lang="en-US" sz="800" dirty="0" err="1"/>
              <a:t>Decreto</a:t>
            </a:r>
            <a:r>
              <a:rPr lang="en-US" sz="800" dirty="0"/>
              <a:t> MEF n. 207 del 3 </a:t>
            </a:r>
            <a:r>
              <a:rPr lang="en-US" sz="800" dirty="0" err="1"/>
              <a:t>novembre</a:t>
            </a:r>
            <a:r>
              <a:rPr lang="en-US" sz="800" dirty="0"/>
              <a:t> 2023</a:t>
            </a:r>
          </a:p>
        </p:txBody>
      </p:sp>
      <p:sp>
        <p:nvSpPr>
          <p:cNvPr id="11" name="Rettangolo 10">
            <a:extLst>
              <a:ext uri="{FF2B5EF4-FFF2-40B4-BE49-F238E27FC236}">
                <a16:creationId xmlns:a16="http://schemas.microsoft.com/office/drawing/2014/main" id="{1717E4B0-A52F-43E8-B652-F065FDDBA12C}"/>
              </a:ext>
            </a:extLst>
          </p:cNvPr>
          <p:cNvSpPr/>
          <p:nvPr/>
        </p:nvSpPr>
        <p:spPr>
          <a:xfrm>
            <a:off x="453150" y="3482646"/>
            <a:ext cx="3699281" cy="1415772"/>
          </a:xfrm>
          <a:prstGeom prst="rect">
            <a:avLst/>
          </a:prstGeom>
        </p:spPr>
        <p:txBody>
          <a:bodyPr wrap="square">
            <a:spAutoFit/>
          </a:bodyPr>
          <a:lstStyle/>
          <a:p>
            <a:r>
              <a:rPr lang="en-US" sz="1400" dirty="0"/>
              <a:t>ENERGIA</a:t>
            </a:r>
            <a:endParaRPr lang="it-IT" sz="1400" dirty="0"/>
          </a:p>
          <a:p>
            <a:r>
              <a:rPr lang="it-IT" sz="800" dirty="0"/>
              <a:t>Decreto n. 463 del 21 ottobre 2022 MITE</a:t>
            </a:r>
          </a:p>
          <a:p>
            <a:r>
              <a:rPr lang="it-IT" sz="800" dirty="0"/>
              <a:t>Comunicato graduatoria da avviso pubblico Decreto Direttoriale n. 113 del 10 novembre 2022 MIMS</a:t>
            </a:r>
          </a:p>
          <a:p>
            <a:r>
              <a:rPr lang="it-IT" sz="800" dirty="0"/>
              <a:t>Decreto n. 413/114 del 16 dicembre 2022 MITE</a:t>
            </a:r>
          </a:p>
          <a:p>
            <a:r>
              <a:rPr lang="it-IT" sz="800" dirty="0"/>
              <a:t>Decreto n. 426 del 23 dicembre 2022 MITE</a:t>
            </a:r>
          </a:p>
          <a:p>
            <a:r>
              <a:rPr lang="it-IT" sz="800" dirty="0"/>
              <a:t>Graduatorie GSE 1° e 2° bando DM del 15/09/2022</a:t>
            </a:r>
          </a:p>
          <a:p>
            <a:r>
              <a:rPr lang="it-IT" sz="800" dirty="0"/>
              <a:t>DDR n. 28 del 29 marzo 2023 Dir. Ricerca ed Energia Reg. Veneto</a:t>
            </a:r>
          </a:p>
          <a:p>
            <a:r>
              <a:rPr lang="en-US" sz="800" dirty="0">
                <a:effectLst/>
              </a:rPr>
              <a:t>DDR n. 67 del 31 </a:t>
            </a:r>
            <a:r>
              <a:rPr lang="en-US" sz="800" dirty="0" err="1">
                <a:effectLst/>
              </a:rPr>
              <a:t>luglio</a:t>
            </a:r>
            <a:r>
              <a:rPr lang="en-US" sz="800" dirty="0">
                <a:effectLst/>
              </a:rPr>
              <a:t> 2023 </a:t>
            </a:r>
            <a:r>
              <a:rPr lang="it-IT" sz="800" dirty="0"/>
              <a:t>Dir. Ricerca ed Energia Reg. Veneto</a:t>
            </a:r>
          </a:p>
          <a:p>
            <a:endParaRPr lang="it-IT" sz="800" dirty="0">
              <a:effectLst/>
            </a:endParaRPr>
          </a:p>
        </p:txBody>
      </p:sp>
      <p:sp>
        <p:nvSpPr>
          <p:cNvPr id="10" name="Rettangolo 9">
            <a:extLst>
              <a:ext uri="{FF2B5EF4-FFF2-40B4-BE49-F238E27FC236}">
                <a16:creationId xmlns:a16="http://schemas.microsoft.com/office/drawing/2014/main" id="{65DF0D4E-FA39-4E56-BD31-E9E21F5D5187}"/>
              </a:ext>
            </a:extLst>
          </p:cNvPr>
          <p:cNvSpPr/>
          <p:nvPr/>
        </p:nvSpPr>
        <p:spPr>
          <a:xfrm>
            <a:off x="441179" y="766030"/>
            <a:ext cx="3457772" cy="2646878"/>
          </a:xfrm>
          <a:prstGeom prst="rect">
            <a:avLst/>
          </a:prstGeom>
        </p:spPr>
        <p:txBody>
          <a:bodyPr wrap="square">
            <a:spAutoFit/>
          </a:bodyPr>
          <a:lstStyle/>
          <a:p>
            <a:r>
              <a:rPr lang="en-US" sz="1400" dirty="0"/>
              <a:t>AGRICOLTURA ED ECONOMIA CIRCOLARE</a:t>
            </a:r>
            <a:endParaRPr lang="it-IT" sz="1400" dirty="0"/>
          </a:p>
          <a:p>
            <a:r>
              <a:rPr lang="it-IT" sz="800" dirty="0"/>
              <a:t>Approvazione della graduatoria DAR 15691 del 28 settembre 2022</a:t>
            </a:r>
          </a:p>
          <a:p>
            <a:r>
              <a:rPr lang="it-IT" sz="800" dirty="0"/>
              <a:t>su Avviso Pubblico DAR-0010468 del 30 giugno del 2022</a:t>
            </a:r>
          </a:p>
          <a:p>
            <a:r>
              <a:rPr lang="it-IT" sz="800" dirty="0"/>
              <a:t>Decreto n. 198 del 2 dicembre 2022 MITE</a:t>
            </a:r>
          </a:p>
          <a:p>
            <a:r>
              <a:rPr lang="it-IT" sz="800" dirty="0"/>
              <a:t>Decreto n. 206 del 21 dicembre 2022 MITE</a:t>
            </a:r>
          </a:p>
          <a:p>
            <a:r>
              <a:rPr lang="it-IT" sz="800" dirty="0"/>
              <a:t>Decreto n. 654947 e 656013 del 21 dicembre 2022 MASAF</a:t>
            </a:r>
          </a:p>
          <a:p>
            <a:r>
              <a:rPr lang="it-IT" sz="800" dirty="0"/>
              <a:t>Decreto n. 657897 e 658834 del 22 dicembre 2022 MASAF</a:t>
            </a:r>
          </a:p>
          <a:p>
            <a:r>
              <a:rPr lang="it-IT" sz="800" dirty="0"/>
              <a:t>Decreti n. 209/210/211/212 del 29 dicembre 2022 MITE</a:t>
            </a:r>
          </a:p>
          <a:p>
            <a:r>
              <a:rPr lang="it-IT" sz="800" dirty="0"/>
              <a:t>Decreto Direttoriale n. 60/61/62 del 31 gennaio 2023 MASE</a:t>
            </a:r>
          </a:p>
          <a:p>
            <a:r>
              <a:rPr lang="it-IT" sz="800" dirty="0"/>
              <a:t>Decreto n. 53263 del 2 febbraio 2023 MASAF</a:t>
            </a:r>
          </a:p>
          <a:p>
            <a:r>
              <a:rPr lang="it-IT" sz="800" dirty="0"/>
              <a:t>Decreto n. 128 del 30 marzo 2023 MASE</a:t>
            </a:r>
          </a:p>
          <a:p>
            <a:r>
              <a:rPr lang="it-IT" sz="800" dirty="0"/>
              <a:t>Decreto Direttoriale n. 184 del 28 aprile 2023 MASE</a:t>
            </a:r>
          </a:p>
          <a:p>
            <a:r>
              <a:rPr lang="it-IT" sz="800" dirty="0"/>
              <a:t>Decreto n. 279219 del 21 giugno 2024 MASAF</a:t>
            </a:r>
          </a:p>
          <a:p>
            <a:r>
              <a:rPr lang="it-IT" sz="800" dirty="0"/>
              <a:t>Decreto n. 384020 del 21 luglio 2023 MASAF</a:t>
            </a:r>
          </a:p>
          <a:p>
            <a:r>
              <a:rPr lang="it-IT" sz="800" dirty="0"/>
              <a:t>Decreto n. 693994 del 18 dicembre 2023 MASAF</a:t>
            </a:r>
          </a:p>
          <a:p>
            <a:r>
              <a:rPr lang="it-IT" sz="800" dirty="0"/>
              <a:t>Decreto n. 50238 del 01 febbraio 2024 MASAF</a:t>
            </a:r>
          </a:p>
          <a:p>
            <a:r>
              <a:rPr lang="it-IT" sz="800" dirty="0"/>
              <a:t>Decreto Direttoriale n. 127062 del 27 febbraio 2023 MASAF</a:t>
            </a:r>
          </a:p>
          <a:p>
            <a:r>
              <a:rPr lang="it-IT" sz="800" dirty="0"/>
              <a:t>Decreto Direttoriale n. 127073 del 27 febbraio 2023 MASAF</a:t>
            </a:r>
          </a:p>
          <a:p>
            <a:r>
              <a:rPr lang="it-IT" sz="800" dirty="0"/>
              <a:t>Decreto n. 100958 del 29 febbraio 2024 MASAF</a:t>
            </a:r>
          </a:p>
          <a:p>
            <a:r>
              <a:rPr lang="it-IT" sz="800" dirty="0"/>
              <a:t>Decreto n. 100958 del 29 febbraio 2024 MASAF</a:t>
            </a:r>
          </a:p>
        </p:txBody>
      </p:sp>
      <p:sp>
        <p:nvSpPr>
          <p:cNvPr id="16" name="Rettangolo 15">
            <a:extLst>
              <a:ext uri="{FF2B5EF4-FFF2-40B4-BE49-F238E27FC236}">
                <a16:creationId xmlns:a16="http://schemas.microsoft.com/office/drawing/2014/main" id="{832A5500-471C-4272-A976-1997A41FA21C}"/>
              </a:ext>
            </a:extLst>
          </p:cNvPr>
          <p:cNvSpPr/>
          <p:nvPr/>
        </p:nvSpPr>
        <p:spPr>
          <a:xfrm>
            <a:off x="453150" y="4874696"/>
            <a:ext cx="3699281" cy="1046440"/>
          </a:xfrm>
          <a:prstGeom prst="rect">
            <a:avLst/>
          </a:prstGeom>
        </p:spPr>
        <p:txBody>
          <a:bodyPr wrap="square">
            <a:spAutoFit/>
          </a:bodyPr>
          <a:lstStyle/>
          <a:p>
            <a:r>
              <a:rPr lang="it-IT" sz="1400" dirty="0"/>
              <a:t>EFFICIENZA ENERGETICA EDIFICI</a:t>
            </a:r>
          </a:p>
          <a:p>
            <a:r>
              <a:rPr lang="it-IT" sz="800" dirty="0"/>
              <a:t>Decreto n. 343 del 2 dicembre 2021 MIUR</a:t>
            </a:r>
          </a:p>
          <a:p>
            <a:r>
              <a:rPr lang="it-IT" sz="800" dirty="0"/>
              <a:t>Decreto Direttoriale n. 14 del 5 maggio 2022 di approvazione graduatoria</a:t>
            </a:r>
          </a:p>
          <a:p>
            <a:r>
              <a:rPr lang="it-IT" sz="800" dirty="0"/>
              <a:t>Decreto n. 111 del 5 maggio 2022 MIUR</a:t>
            </a:r>
          </a:p>
          <a:p>
            <a:r>
              <a:rPr lang="it-IT" sz="800" dirty="0"/>
              <a:t>Decreto n. 435 del 23 dicembre 2022 MASE</a:t>
            </a:r>
          </a:p>
          <a:p>
            <a:r>
              <a:rPr lang="it-IT" sz="800" dirty="0"/>
              <a:t>Convenzioni finanziarie stipulate tra il Ministero della Giustizia e gli Enti attuatori come da REGIS al 23 gennaio 2023</a:t>
            </a:r>
          </a:p>
        </p:txBody>
      </p:sp>
    </p:spTree>
    <p:extLst>
      <p:ext uri="{BB962C8B-B14F-4D97-AF65-F5344CB8AC3E}">
        <p14:creationId xmlns:p14="http://schemas.microsoft.com/office/powerpoint/2010/main" val="1224939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1">
            <a:extLst>
              <a:ext uri="{FF2B5EF4-FFF2-40B4-BE49-F238E27FC236}">
                <a16:creationId xmlns:a16="http://schemas.microsoft.com/office/drawing/2014/main" id="{2DBEA2E0-2BC5-42E5-B34F-4744E75F432F}"/>
              </a:ext>
            </a:extLst>
          </p:cNvPr>
          <p:cNvSpPr txBox="1">
            <a:spLocks/>
          </p:cNvSpPr>
          <p:nvPr/>
        </p:nvSpPr>
        <p:spPr>
          <a:xfrm>
            <a:off x="0" y="190066"/>
            <a:ext cx="9144000" cy="3651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700" b="1" dirty="0">
                <a:latin typeface="Garamond" panose="02020404030301010803" pitchFamily="18" charset="0"/>
              </a:rPr>
              <a:t>Atti di riferimento</a:t>
            </a:r>
            <a:endParaRPr lang="it-IT" sz="2700" b="1" dirty="0"/>
          </a:p>
        </p:txBody>
      </p:sp>
      <p:sp>
        <p:nvSpPr>
          <p:cNvPr id="16" name="Segnaposto numero diapositiva 4">
            <a:extLst>
              <a:ext uri="{FF2B5EF4-FFF2-40B4-BE49-F238E27FC236}">
                <a16:creationId xmlns:a16="http://schemas.microsoft.com/office/drawing/2014/main" id="{154B57BB-9621-4C09-9BCC-C518C0FD0EEB}"/>
              </a:ext>
            </a:extLst>
          </p:cNvPr>
          <p:cNvSpPr>
            <a:spLocks noGrp="1"/>
          </p:cNvSpPr>
          <p:nvPr>
            <p:ph type="sldNum" sz="quarter" idx="12"/>
          </p:nvPr>
        </p:nvSpPr>
        <p:spPr>
          <a:xfrm>
            <a:off x="6810375" y="6270626"/>
            <a:ext cx="2057400" cy="365125"/>
          </a:xfrm>
        </p:spPr>
        <p:txBody>
          <a:bodyPr/>
          <a:lstStyle/>
          <a:p>
            <a:fld id="{21C6F733-6905-4128-9236-663906E6616F}" type="slidenum">
              <a:rPr lang="it-IT" smtClean="0">
                <a:solidFill>
                  <a:schemeClr val="tx1"/>
                </a:solidFill>
              </a:rPr>
              <a:t>16</a:t>
            </a:fld>
            <a:endParaRPr lang="it-IT" dirty="0">
              <a:solidFill>
                <a:schemeClr val="tx1"/>
              </a:solidFill>
            </a:endParaRPr>
          </a:p>
        </p:txBody>
      </p:sp>
      <p:sp>
        <p:nvSpPr>
          <p:cNvPr id="21" name="Rettangolo 20">
            <a:extLst>
              <a:ext uri="{FF2B5EF4-FFF2-40B4-BE49-F238E27FC236}">
                <a16:creationId xmlns:a16="http://schemas.microsoft.com/office/drawing/2014/main" id="{F1E59317-1A6D-4830-8B33-E07CD893B990}"/>
              </a:ext>
            </a:extLst>
          </p:cNvPr>
          <p:cNvSpPr/>
          <p:nvPr/>
        </p:nvSpPr>
        <p:spPr>
          <a:xfrm>
            <a:off x="5241082" y="937681"/>
            <a:ext cx="3448050" cy="4893647"/>
          </a:xfrm>
          <a:prstGeom prst="rect">
            <a:avLst/>
          </a:prstGeom>
        </p:spPr>
        <p:txBody>
          <a:bodyPr wrap="square">
            <a:spAutoFit/>
          </a:bodyPr>
          <a:lstStyle/>
          <a:p>
            <a:pPr algn="r"/>
            <a:r>
              <a:rPr lang="it-IT" sz="800" dirty="0"/>
              <a:t>Decreto n. 343 del 2 dicembre 2021 MIUR - approvazione graduatoria</a:t>
            </a:r>
          </a:p>
          <a:p>
            <a:pPr algn="r"/>
            <a:r>
              <a:rPr lang="it-IT" sz="800" dirty="0"/>
              <a:t>Decreti del 31 marzo 2022 e del 22 settembre 2022 di approvazione e di scorrimento delle graduatorie</a:t>
            </a:r>
          </a:p>
          <a:p>
            <a:pPr algn="r"/>
            <a:r>
              <a:rPr lang="it-IT" sz="800" dirty="0"/>
              <a:t>Decreto Direttoriale n. 19 dell'8 giugno 2022 MIUR - graduatoria del 25 gennaio 2023 in attesa di decreto</a:t>
            </a:r>
          </a:p>
          <a:p>
            <a:pPr algn="r"/>
            <a:r>
              <a:rPr lang="it-IT" sz="800" dirty="0"/>
              <a:t>Decreto Direttoriale n. 2121 del 18 dicembre 2023</a:t>
            </a:r>
          </a:p>
          <a:p>
            <a:pPr algn="r"/>
            <a:r>
              <a:rPr lang="it-IT" sz="800" dirty="0"/>
              <a:t>Decreto del 10 giugno 2022 MINT - MEF</a:t>
            </a:r>
          </a:p>
          <a:p>
            <a:pPr algn="r"/>
            <a:r>
              <a:rPr lang="it-IT" sz="800" dirty="0"/>
              <a:t>Decreto n. 170 del 24 giugno 2022 MIUR</a:t>
            </a:r>
          </a:p>
          <a:p>
            <a:pPr algn="r"/>
            <a:r>
              <a:rPr lang="it-IT" sz="800" dirty="0"/>
              <a:t>Approvazione graduatoria Decreto Direttoriale n. 45 del 4 agosto 2022</a:t>
            </a:r>
          </a:p>
          <a:p>
            <a:pPr algn="r"/>
            <a:r>
              <a:rPr lang="it-IT" sz="800" dirty="0"/>
              <a:t>Decreto Direttoriale n. 57 dell'8 settembre 2022</a:t>
            </a:r>
          </a:p>
          <a:p>
            <a:pPr algn="r"/>
            <a:r>
              <a:rPr lang="it-IT" sz="800" dirty="0"/>
              <a:t>Decreto del Direttore Generale n. 77/78 del 5 novembre 2022</a:t>
            </a:r>
          </a:p>
          <a:p>
            <a:pPr algn="r"/>
            <a:r>
              <a:rPr lang="it-IT" sz="800" dirty="0"/>
              <a:t>Decreto Direttoriale n. 85 del 15 novembre 2022 - scioglimento della riserva</a:t>
            </a:r>
          </a:p>
          <a:p>
            <a:pPr algn="r"/>
            <a:r>
              <a:rPr lang="it-IT" sz="800" dirty="0"/>
              <a:t>Decreto n. 1246 del 28 novembre 2022 MUR</a:t>
            </a:r>
          </a:p>
          <a:p>
            <a:pPr algn="r"/>
            <a:r>
              <a:rPr lang="it-IT" sz="800" dirty="0"/>
              <a:t>Decreto Direttoriale n. 1974 del 6 dicembre 2022</a:t>
            </a:r>
          </a:p>
          <a:p>
            <a:pPr algn="r"/>
            <a:r>
              <a:rPr lang="it-IT" sz="800" dirty="0"/>
              <a:t>Decreto n. 320 del 6 dicembre 2022 MIM</a:t>
            </a:r>
          </a:p>
          <a:p>
            <a:pPr algn="r"/>
            <a:r>
              <a:rPr lang="it-IT" sz="800" dirty="0"/>
              <a:t>Decreto Direttoriale n. 2152 del 28 dicembre 2022 - EX DM 351/2022</a:t>
            </a:r>
          </a:p>
          <a:p>
            <a:pPr algn="r"/>
            <a:r>
              <a:rPr lang="it-IT" sz="800" dirty="0"/>
              <a:t>Decreto Direttoriale n. 110 del 29 dicembre 2022</a:t>
            </a:r>
          </a:p>
          <a:p>
            <a:pPr algn="r"/>
            <a:r>
              <a:rPr lang="it-IT" sz="800" dirty="0"/>
              <a:t>Decreto n. 310 del 29 dicembre 2022 MIUR</a:t>
            </a:r>
          </a:p>
          <a:p>
            <a:pPr algn="r"/>
            <a:r>
              <a:rPr lang="it-IT" sz="800" dirty="0"/>
              <a:t>Decreto Direttoriale MUR n. 2170 del 30 dicembre 2022</a:t>
            </a:r>
          </a:p>
          <a:p>
            <a:pPr algn="r"/>
            <a:r>
              <a:rPr lang="it-IT" sz="800" dirty="0"/>
              <a:t>Decreto Direttoriale n. 2173 del 30 dicembre 2022</a:t>
            </a:r>
          </a:p>
          <a:p>
            <a:pPr algn="r"/>
            <a:r>
              <a:rPr lang="it-IT" sz="800" dirty="0"/>
              <a:t>Decreto n. 84 del 10 maggio 2023 MIM</a:t>
            </a:r>
          </a:p>
          <a:p>
            <a:pPr algn="r"/>
            <a:r>
              <a:rPr lang="it-IT" sz="800" dirty="0"/>
              <a:t>Decreto n. 65 del 12 aprile 2023 MIM</a:t>
            </a:r>
          </a:p>
          <a:p>
            <a:pPr algn="r"/>
            <a:r>
              <a:rPr lang="it-IT" sz="800" dirty="0"/>
              <a:t>Decreto n. 66 del 12 aprile 2023 MIM</a:t>
            </a:r>
          </a:p>
          <a:p>
            <a:pPr algn="r"/>
            <a:r>
              <a:rPr lang="it-IT" sz="800" dirty="0"/>
              <a:t>Decreto n. 954 del 28 giugno 2023 MUR </a:t>
            </a:r>
          </a:p>
          <a:p>
            <a:pPr algn="r"/>
            <a:r>
              <a:rPr lang="it-IT" sz="800" dirty="0"/>
              <a:t>Decreto Direttoriale MUR n. 1050 del 14 luglio 2023</a:t>
            </a:r>
          </a:p>
          <a:p>
            <a:pPr algn="r"/>
            <a:r>
              <a:rPr lang="it-IT" sz="800" dirty="0"/>
              <a:t>Decreto Direttoriale MUR n. 1078 del 19 luglio 2023</a:t>
            </a:r>
          </a:p>
          <a:p>
            <a:pPr algn="r"/>
            <a:r>
              <a:rPr lang="en-US" sz="800" dirty="0" err="1"/>
              <a:t>Decreto</a:t>
            </a:r>
            <a:r>
              <a:rPr lang="en-US" sz="800" dirty="0"/>
              <a:t> n. 96 del 26 Maggio 2023 MIM</a:t>
            </a:r>
          </a:p>
          <a:p>
            <a:pPr algn="r"/>
            <a:r>
              <a:rPr lang="it-IT" sz="800" dirty="0"/>
              <a:t>Decreto Direttoriale n. 1794 del 26 ottobre 2023 MUR</a:t>
            </a:r>
          </a:p>
          <a:p>
            <a:pPr algn="r"/>
            <a:r>
              <a:rPr lang="it-IT" sz="800" dirty="0"/>
              <a:t>Decreto Direttoriale n. 1960 del 27 novembre 2023 MUR</a:t>
            </a:r>
          </a:p>
          <a:p>
            <a:pPr algn="r"/>
            <a:r>
              <a:rPr lang="it-IT" sz="800" dirty="0"/>
              <a:t>Decreto Direttoriale n. 2082 del 13 dicembre 2023 MUR</a:t>
            </a:r>
          </a:p>
          <a:p>
            <a:pPr algn="r"/>
            <a:r>
              <a:rPr lang="it-IT" sz="800" dirty="0"/>
              <a:t>Decreto n. 2371 del 29 dicembre 2023 MUR</a:t>
            </a:r>
          </a:p>
          <a:p>
            <a:pPr algn="r"/>
            <a:r>
              <a:rPr lang="it-IT" sz="800" dirty="0"/>
              <a:t>Decreto Direttoriale n. 2 del 17 gennaio 2024 MIM</a:t>
            </a:r>
          </a:p>
          <a:p>
            <a:pPr algn="r"/>
            <a:r>
              <a:rPr lang="en-US" sz="800" dirty="0" err="1"/>
              <a:t>Decreto</a:t>
            </a:r>
            <a:r>
              <a:rPr lang="en-US" sz="800" dirty="0"/>
              <a:t> </a:t>
            </a:r>
            <a:r>
              <a:rPr lang="en-US" sz="800" dirty="0" err="1"/>
              <a:t>Direttoriale</a:t>
            </a:r>
            <a:r>
              <a:rPr lang="en-US" sz="800" dirty="0"/>
              <a:t> n. 311 del 12 </a:t>
            </a:r>
            <a:r>
              <a:rPr lang="en-US" sz="800" dirty="0" err="1"/>
              <a:t>marzo</a:t>
            </a:r>
            <a:r>
              <a:rPr lang="en-US" sz="800" dirty="0"/>
              <a:t> 2024 MUR</a:t>
            </a:r>
          </a:p>
          <a:p>
            <a:pPr algn="r"/>
            <a:r>
              <a:rPr lang="en-US" sz="800" dirty="0" err="1"/>
              <a:t>Decreto</a:t>
            </a:r>
            <a:r>
              <a:rPr lang="en-US" sz="800" dirty="0"/>
              <a:t> </a:t>
            </a:r>
            <a:r>
              <a:rPr lang="en-US" sz="800" dirty="0" err="1"/>
              <a:t>Direttoriale</a:t>
            </a:r>
            <a:r>
              <a:rPr lang="en-US" sz="800" dirty="0"/>
              <a:t> n. 70 del 20 </a:t>
            </a:r>
            <a:r>
              <a:rPr lang="en-US" sz="800" dirty="0" err="1"/>
              <a:t>marzo</a:t>
            </a:r>
            <a:r>
              <a:rPr lang="en-US" sz="800" dirty="0"/>
              <a:t> 2024 MUR</a:t>
            </a:r>
            <a:endParaRPr lang="it-IT" sz="800" dirty="0"/>
          </a:p>
          <a:p>
            <a:pPr algn="r"/>
            <a:r>
              <a:rPr lang="en-US" sz="800" dirty="0"/>
              <a:t>FOI – </a:t>
            </a:r>
            <a:r>
              <a:rPr lang="en-US" sz="800" dirty="0" err="1"/>
              <a:t>Decreto</a:t>
            </a:r>
            <a:r>
              <a:rPr lang="en-US" sz="800" dirty="0"/>
              <a:t> MEF n. 183 del 3 Agosto 2023</a:t>
            </a:r>
          </a:p>
          <a:p>
            <a:pPr algn="r"/>
            <a:r>
              <a:rPr lang="en-US" sz="800" dirty="0"/>
              <a:t>FOI – </a:t>
            </a:r>
            <a:r>
              <a:rPr lang="en-US" sz="800" dirty="0" err="1"/>
              <a:t>Decreto</a:t>
            </a:r>
            <a:r>
              <a:rPr lang="en-US" sz="800" dirty="0"/>
              <a:t> MEF n. 187 dell’11 Agosto 2023</a:t>
            </a:r>
          </a:p>
          <a:p>
            <a:pPr algn="r"/>
            <a:r>
              <a:rPr lang="it-IT" sz="800" dirty="0"/>
              <a:t>FOI - Decreto MEF n. 207 del 3 novembre 2023</a:t>
            </a:r>
            <a:endParaRPr lang="en-US" sz="800" dirty="0"/>
          </a:p>
          <a:p>
            <a:pPr algn="r"/>
            <a:r>
              <a:rPr lang="it-IT" sz="800" dirty="0"/>
              <a:t>FOI – Decreto MEF n. 211 del 17 novembre 2023</a:t>
            </a:r>
          </a:p>
          <a:p>
            <a:pPr algn="r"/>
            <a:r>
              <a:rPr lang="it-IT" sz="800" dirty="0"/>
              <a:t>Decreto n. 219 del 4 novembre 2024 MIM</a:t>
            </a:r>
          </a:p>
        </p:txBody>
      </p:sp>
      <p:sp>
        <p:nvSpPr>
          <p:cNvPr id="8" name="Rettangolo 7">
            <a:extLst>
              <a:ext uri="{FF2B5EF4-FFF2-40B4-BE49-F238E27FC236}">
                <a16:creationId xmlns:a16="http://schemas.microsoft.com/office/drawing/2014/main" id="{337B2011-16F1-4701-B7BB-BA3DC4EABB40}"/>
              </a:ext>
            </a:extLst>
          </p:cNvPr>
          <p:cNvSpPr/>
          <p:nvPr/>
        </p:nvSpPr>
        <p:spPr>
          <a:xfrm>
            <a:off x="454868" y="666477"/>
            <a:ext cx="3877776" cy="3754874"/>
          </a:xfrm>
          <a:prstGeom prst="rect">
            <a:avLst/>
          </a:prstGeom>
        </p:spPr>
        <p:txBody>
          <a:bodyPr wrap="square">
            <a:spAutoFit/>
          </a:bodyPr>
          <a:lstStyle/>
          <a:p>
            <a:r>
              <a:rPr lang="en-US" sz="1400" dirty="0"/>
              <a:t>INFRASTRUTTURE E TRASPORTI</a:t>
            </a:r>
            <a:endParaRPr lang="it-IT" sz="1400" dirty="0"/>
          </a:p>
          <a:p>
            <a:r>
              <a:rPr lang="it-IT" sz="800" dirty="0"/>
              <a:t>Decreto n. 353 del 13 agosto 2020 MIT</a:t>
            </a:r>
          </a:p>
          <a:p>
            <a:r>
              <a:rPr lang="it-IT" sz="800" dirty="0"/>
              <a:t>Decreto n. 164 del 21 aprile 2021 MIMS</a:t>
            </a:r>
          </a:p>
          <a:p>
            <a:r>
              <a:rPr lang="it-IT" sz="800" dirty="0"/>
              <a:t>Sancita Intesa Conferenza Unificata del 4 agosto 2021 (in attesa del decreto)</a:t>
            </a:r>
          </a:p>
          <a:p>
            <a:r>
              <a:rPr lang="it-IT" sz="800" dirty="0"/>
              <a:t>Decreto n. 315 del 2 agosto 2021 MIMS</a:t>
            </a:r>
          </a:p>
          <a:p>
            <a:r>
              <a:rPr lang="it-IT" sz="800" dirty="0"/>
              <a:t>Decreto n. 319 del 9 agosto 2021 MIMS</a:t>
            </a:r>
          </a:p>
          <a:p>
            <a:r>
              <a:rPr lang="it-IT" sz="800" dirty="0"/>
              <a:t>Decreto n. 330 del 13 agosto 2021 MIMS</a:t>
            </a:r>
          </a:p>
          <a:p>
            <a:r>
              <a:rPr lang="it-IT" sz="800" dirty="0"/>
              <a:t>Decreto n. 363 del 23 settembre 2021 MIMS</a:t>
            </a:r>
          </a:p>
          <a:p>
            <a:r>
              <a:rPr lang="it-IT" sz="800" dirty="0"/>
              <a:t>Decreto n. 394 del 13 ottobre 2021 MIMS</a:t>
            </a:r>
          </a:p>
          <a:p>
            <a:r>
              <a:rPr lang="it-IT" sz="800" dirty="0"/>
              <a:t>Decreto n. 443 del 12 novembre 2021 MIMS</a:t>
            </a:r>
          </a:p>
          <a:p>
            <a:r>
              <a:rPr lang="it-IT" sz="800" dirty="0"/>
              <a:t>Decreto n. 448 del 16 novembre 2021 MIMS</a:t>
            </a:r>
          </a:p>
          <a:p>
            <a:r>
              <a:rPr lang="it-IT" sz="800" dirty="0"/>
              <a:t>Decreto Interministeriale n. 4 del 12 gennaio 2022</a:t>
            </a:r>
          </a:p>
          <a:p>
            <a:r>
              <a:rPr lang="it-IT" sz="800" dirty="0"/>
              <a:t>Decreto del 12 aprile 2022 MIMS</a:t>
            </a:r>
          </a:p>
          <a:p>
            <a:r>
              <a:rPr lang="it-IT" sz="800" dirty="0"/>
              <a:t>Decreto n. 134 del 10 maggio 2022 - EX DM 530/2021 MIMS</a:t>
            </a:r>
          </a:p>
          <a:p>
            <a:r>
              <a:rPr lang="it-IT" sz="800" dirty="0"/>
              <a:t>Decreto n. 257 del 24 agosto 2022 - EX DM 509/2021 MIMS e MEF</a:t>
            </a:r>
          </a:p>
          <a:p>
            <a:r>
              <a:rPr lang="it-IT" sz="800" dirty="0"/>
              <a:t>Decreto del 18 novembre 2022 MEF</a:t>
            </a:r>
          </a:p>
          <a:p>
            <a:r>
              <a:rPr lang="it-IT" sz="800" dirty="0"/>
              <a:t>Decreto n. 10/11 del 12 gennaio 2023 MASE</a:t>
            </a:r>
          </a:p>
          <a:p>
            <a:r>
              <a:rPr lang="it-IT" sz="800" dirty="0"/>
              <a:t>RFI-CONTRATTO DI PROGRAMMA 2017-2021 (PARTE INVESTIMENTI (come da REGIS al 25 gennaio 2023)</a:t>
            </a:r>
          </a:p>
          <a:p>
            <a:r>
              <a:rPr lang="it-IT" sz="800" dirty="0"/>
              <a:t>Decreti Direttoriali n. 487/489/490/493/494/495/496 /497 del 13 dicembre 2022 MIMS</a:t>
            </a:r>
          </a:p>
          <a:p>
            <a:r>
              <a:rPr lang="it-IT" sz="800" dirty="0"/>
              <a:t>Contratto di Programma 2022 - 2026 (parte investimenti). Accordo tra Ministero delle Infrastrutture e dei Trasporti e RFI Tratta Brescia - Verona - Vicenza – Padova</a:t>
            </a:r>
          </a:p>
          <a:p>
            <a:r>
              <a:rPr lang="it-IT" sz="800" dirty="0"/>
              <a:t>DDR n. 387 del 19 settembre 2022</a:t>
            </a:r>
          </a:p>
          <a:p>
            <a:r>
              <a:rPr lang="it-IT" sz="800" dirty="0"/>
              <a:t>FOI - Decreto MEF del 19 maggio 2023</a:t>
            </a:r>
          </a:p>
          <a:p>
            <a:r>
              <a:rPr lang="en-US" sz="800" dirty="0"/>
              <a:t>FOI – </a:t>
            </a:r>
            <a:r>
              <a:rPr lang="en-US" sz="800" dirty="0" err="1"/>
              <a:t>Decreto</a:t>
            </a:r>
            <a:r>
              <a:rPr lang="en-US" sz="800" dirty="0"/>
              <a:t> MEF n. 185  dell’8 Agosto 2023</a:t>
            </a:r>
          </a:p>
          <a:p>
            <a:r>
              <a:rPr lang="en-US" sz="800" dirty="0"/>
              <a:t>FOI – </a:t>
            </a:r>
            <a:r>
              <a:rPr lang="en-US" sz="800" dirty="0" err="1"/>
              <a:t>Decreto</a:t>
            </a:r>
            <a:r>
              <a:rPr lang="en-US" sz="800" dirty="0"/>
              <a:t> MEF n. 183  del 3 Agosto 2023</a:t>
            </a:r>
          </a:p>
          <a:p>
            <a:r>
              <a:rPr lang="en-US" sz="800" dirty="0"/>
              <a:t>FOI – </a:t>
            </a:r>
            <a:r>
              <a:rPr lang="en-US" sz="800" dirty="0" err="1"/>
              <a:t>Decreto</a:t>
            </a:r>
            <a:r>
              <a:rPr lang="en-US" sz="800" dirty="0"/>
              <a:t> MEF n. 187 dell’11 Agosto 2023</a:t>
            </a:r>
          </a:p>
          <a:p>
            <a:r>
              <a:rPr lang="en-US" sz="800" dirty="0" err="1"/>
              <a:t>Sancita</a:t>
            </a:r>
            <a:r>
              <a:rPr lang="en-US" sz="800" dirty="0"/>
              <a:t> Intesa in CU del 21 </a:t>
            </a:r>
            <a:r>
              <a:rPr lang="en-US" sz="800" dirty="0" err="1"/>
              <a:t>dicembre</a:t>
            </a:r>
            <a:r>
              <a:rPr lang="en-US" sz="800" dirty="0"/>
              <a:t> 2023</a:t>
            </a:r>
          </a:p>
          <a:p>
            <a:r>
              <a:rPr lang="it-IT" sz="800" dirty="0"/>
              <a:t>Decreto del MIT n. 147 del 23 maggio 2024</a:t>
            </a:r>
            <a:endParaRPr lang="en-US" sz="800" dirty="0"/>
          </a:p>
        </p:txBody>
      </p:sp>
      <p:sp>
        <p:nvSpPr>
          <p:cNvPr id="10" name="CasellaDiTesto 9">
            <a:extLst>
              <a:ext uri="{FF2B5EF4-FFF2-40B4-BE49-F238E27FC236}">
                <a16:creationId xmlns:a16="http://schemas.microsoft.com/office/drawing/2014/main" id="{662E08C4-9DA8-4B8C-A780-74C7B897C953}"/>
              </a:ext>
            </a:extLst>
          </p:cNvPr>
          <p:cNvSpPr txBox="1"/>
          <p:nvPr/>
        </p:nvSpPr>
        <p:spPr>
          <a:xfrm>
            <a:off x="454868" y="4446526"/>
            <a:ext cx="4683966" cy="1415772"/>
          </a:xfrm>
          <a:prstGeom prst="rect">
            <a:avLst/>
          </a:prstGeom>
          <a:noFill/>
        </p:spPr>
        <p:txBody>
          <a:bodyPr wrap="square">
            <a:spAutoFit/>
          </a:bodyPr>
          <a:lstStyle/>
          <a:p>
            <a:r>
              <a:rPr lang="en-US" sz="1400" dirty="0"/>
              <a:t>ISTRUZIONE</a:t>
            </a:r>
            <a:endParaRPr lang="it-IT" sz="1400" dirty="0"/>
          </a:p>
          <a:p>
            <a:r>
              <a:rPr lang="it-IT" sz="800" dirty="0"/>
              <a:t>Decreto n. 187 del 26 marzo 2020 MIUR</a:t>
            </a:r>
          </a:p>
          <a:p>
            <a:r>
              <a:rPr lang="it-IT" sz="800" dirty="0"/>
              <a:t>Decreto n. 24 del 5 giugno 2020, n. 175 del 10 marzo 2020, n. 28 del 9 giugno 2020, n. 14 del 11 novembre 2021, n. 71 del 25 luglio 2020, n. 10 del 7 gennaio 2021, n. 192 del 23 giugno 2021, n. 116/117 del 18 maggio 2022</a:t>
            </a:r>
          </a:p>
          <a:p>
            <a:r>
              <a:rPr lang="it-IT" sz="800" dirty="0"/>
              <a:t>Decreto n. 155 del 2 novembre 2020 MIUR</a:t>
            </a:r>
          </a:p>
          <a:p>
            <a:r>
              <a:rPr lang="it-IT" sz="800" dirty="0"/>
              <a:t>Decreto n. 253 del 2021</a:t>
            </a:r>
          </a:p>
          <a:p>
            <a:r>
              <a:rPr lang="it-IT" sz="800" dirty="0"/>
              <a:t>Decreto n. 201 del 20 luglio 2021 MIUR</a:t>
            </a:r>
          </a:p>
          <a:p>
            <a:r>
              <a:rPr lang="it-IT" sz="800" dirty="0"/>
              <a:t>Decreto del Direttore Generale n. 257 del 25 agosto 2021</a:t>
            </a:r>
          </a:p>
          <a:p>
            <a:r>
              <a:rPr lang="it-IT" sz="800" dirty="0"/>
              <a:t>Decreto n. 290 del 30 settembre 2021 MIUR</a:t>
            </a:r>
          </a:p>
        </p:txBody>
      </p:sp>
    </p:spTree>
    <p:extLst>
      <p:ext uri="{BB962C8B-B14F-4D97-AF65-F5344CB8AC3E}">
        <p14:creationId xmlns:p14="http://schemas.microsoft.com/office/powerpoint/2010/main" val="37433110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1">
            <a:extLst>
              <a:ext uri="{FF2B5EF4-FFF2-40B4-BE49-F238E27FC236}">
                <a16:creationId xmlns:a16="http://schemas.microsoft.com/office/drawing/2014/main" id="{2DBEA2E0-2BC5-42E5-B34F-4744E75F432F}"/>
              </a:ext>
            </a:extLst>
          </p:cNvPr>
          <p:cNvSpPr txBox="1">
            <a:spLocks/>
          </p:cNvSpPr>
          <p:nvPr/>
        </p:nvSpPr>
        <p:spPr>
          <a:xfrm>
            <a:off x="0" y="190066"/>
            <a:ext cx="9144000" cy="3651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700" b="1" dirty="0">
                <a:latin typeface="Garamond" panose="02020404030301010803" pitchFamily="18" charset="0"/>
              </a:rPr>
              <a:t>Atti di riferimento</a:t>
            </a:r>
            <a:endParaRPr lang="it-IT" sz="2700" b="1" dirty="0"/>
          </a:p>
        </p:txBody>
      </p:sp>
      <p:sp>
        <p:nvSpPr>
          <p:cNvPr id="16" name="Segnaposto numero diapositiva 4">
            <a:extLst>
              <a:ext uri="{FF2B5EF4-FFF2-40B4-BE49-F238E27FC236}">
                <a16:creationId xmlns:a16="http://schemas.microsoft.com/office/drawing/2014/main" id="{154B57BB-9621-4C09-9BCC-C518C0FD0EEB}"/>
              </a:ext>
            </a:extLst>
          </p:cNvPr>
          <p:cNvSpPr>
            <a:spLocks noGrp="1"/>
          </p:cNvSpPr>
          <p:nvPr>
            <p:ph type="sldNum" sz="quarter" idx="12"/>
          </p:nvPr>
        </p:nvSpPr>
        <p:spPr>
          <a:xfrm>
            <a:off x="6810375" y="6270626"/>
            <a:ext cx="2057400" cy="365125"/>
          </a:xfrm>
        </p:spPr>
        <p:txBody>
          <a:bodyPr/>
          <a:lstStyle/>
          <a:p>
            <a:fld id="{21C6F733-6905-4128-9236-663906E6616F}" type="slidenum">
              <a:rPr lang="it-IT" smtClean="0">
                <a:solidFill>
                  <a:schemeClr val="tx1"/>
                </a:solidFill>
              </a:rPr>
              <a:t>17</a:t>
            </a:fld>
            <a:endParaRPr lang="it-IT" dirty="0">
              <a:solidFill>
                <a:schemeClr val="tx1"/>
              </a:solidFill>
            </a:endParaRPr>
          </a:p>
        </p:txBody>
      </p:sp>
      <p:sp>
        <p:nvSpPr>
          <p:cNvPr id="10" name="Rettangolo 9">
            <a:extLst>
              <a:ext uri="{FF2B5EF4-FFF2-40B4-BE49-F238E27FC236}">
                <a16:creationId xmlns:a16="http://schemas.microsoft.com/office/drawing/2014/main" id="{C353C6F6-76CD-4A08-BBAE-87CA3B62DFA4}"/>
              </a:ext>
            </a:extLst>
          </p:cNvPr>
          <p:cNvSpPr/>
          <p:nvPr/>
        </p:nvSpPr>
        <p:spPr>
          <a:xfrm>
            <a:off x="486668" y="3820500"/>
            <a:ext cx="3873162" cy="2031325"/>
          </a:xfrm>
          <a:prstGeom prst="rect">
            <a:avLst/>
          </a:prstGeom>
        </p:spPr>
        <p:txBody>
          <a:bodyPr wrap="square">
            <a:spAutoFit/>
          </a:bodyPr>
          <a:lstStyle/>
          <a:p>
            <a:r>
              <a:rPr lang="it-IT" sz="1400" dirty="0"/>
              <a:t>INFRASTRUTTURE E POLITICHE SOCIALI</a:t>
            </a:r>
          </a:p>
          <a:p>
            <a:r>
              <a:rPr lang="it-IT" sz="800" dirty="0"/>
              <a:t>DPCM del 15 settembre 2021</a:t>
            </a:r>
          </a:p>
          <a:p>
            <a:r>
              <a:rPr lang="it-IT" sz="800" dirty="0"/>
              <a:t>Decreto n. 383 del 7 ottobre 2021 MIMS</a:t>
            </a:r>
          </a:p>
          <a:p>
            <a:r>
              <a:rPr lang="it-IT" sz="800" dirty="0"/>
              <a:t>Decreto Direttoriale Agenzia per la Coesione Territoriale n. 440 del 2022</a:t>
            </a:r>
          </a:p>
          <a:p>
            <a:r>
              <a:rPr lang="it-IT" sz="800" dirty="0"/>
              <a:t>Decreto del Direttore Generale n. 804 del 20 gennaio 2022 di ammissione definitiva a finanziamento MIMS</a:t>
            </a:r>
          </a:p>
          <a:p>
            <a:r>
              <a:rPr lang="it-IT" sz="800" dirty="0"/>
              <a:t>Decreto n. 5 del 15 febbraio 2022 contenente Avviso pubblico n. 1/2022 MLPS</a:t>
            </a:r>
          </a:p>
          <a:p>
            <a:r>
              <a:rPr lang="it-IT" sz="800" dirty="0"/>
              <a:t>Decreto del Direttore dell'UO Edilizia n. 5 del 25 febbraio 2022</a:t>
            </a:r>
          </a:p>
          <a:p>
            <a:r>
              <a:rPr lang="it-IT" sz="800" dirty="0"/>
              <a:t>Decreto n. 55 del 29 marzo 2022 MLPS</a:t>
            </a:r>
          </a:p>
          <a:p>
            <a:r>
              <a:rPr lang="it-IT" sz="800" dirty="0"/>
              <a:t>Decreto del 4 aprile 2022 MINT</a:t>
            </a:r>
          </a:p>
          <a:p>
            <a:r>
              <a:rPr lang="it-IT" sz="800" dirty="0"/>
              <a:t>Decreto del 22 aprile 2022 MINT (precedentemente ripartiti con Decreto Legge n. 152 del 6 novembre 2021, art. 21 e allegato)</a:t>
            </a:r>
          </a:p>
          <a:p>
            <a:r>
              <a:rPr lang="it-IT" sz="800" dirty="0"/>
              <a:t>Decreto Direttoriale 98 del 9 maggio 2022 di ammissione a finanziamento dei progetti presentati</a:t>
            </a:r>
          </a:p>
          <a:p>
            <a:r>
              <a:rPr lang="it-IT" sz="800" dirty="0"/>
              <a:t>Decreto del 29 settembre 2022 - rinunce MINT</a:t>
            </a:r>
          </a:p>
        </p:txBody>
      </p:sp>
      <p:sp>
        <p:nvSpPr>
          <p:cNvPr id="12" name="Rettangolo 11">
            <a:extLst>
              <a:ext uri="{FF2B5EF4-FFF2-40B4-BE49-F238E27FC236}">
                <a16:creationId xmlns:a16="http://schemas.microsoft.com/office/drawing/2014/main" id="{BE6D0805-EA16-43DF-B680-06BC7C2FE2C7}"/>
              </a:ext>
            </a:extLst>
          </p:cNvPr>
          <p:cNvSpPr/>
          <p:nvPr/>
        </p:nvSpPr>
        <p:spPr>
          <a:xfrm>
            <a:off x="4295775" y="2834441"/>
            <a:ext cx="4572000" cy="1908215"/>
          </a:xfrm>
          <a:prstGeom prst="rect">
            <a:avLst/>
          </a:prstGeom>
        </p:spPr>
        <p:txBody>
          <a:bodyPr>
            <a:spAutoFit/>
          </a:bodyPr>
          <a:lstStyle/>
          <a:p>
            <a:pPr algn="r"/>
            <a:r>
              <a:rPr lang="en-US" sz="1400" dirty="0"/>
              <a:t>SALUTE</a:t>
            </a:r>
            <a:endParaRPr lang="it-IT" sz="1400" dirty="0"/>
          </a:p>
          <a:p>
            <a:pPr algn="r"/>
            <a:r>
              <a:rPr lang="it-IT" sz="800" dirty="0"/>
              <a:t>Accordi di programma 11/12/2009, 01/03/2013, 14/09/2016, 11/10/2017, 16/05/2018</a:t>
            </a:r>
          </a:p>
          <a:p>
            <a:pPr algn="r"/>
            <a:r>
              <a:rPr lang="it-IT" sz="800" dirty="0"/>
              <a:t>DL 34 del 19 maggio 2020 </a:t>
            </a:r>
          </a:p>
          <a:p>
            <a:pPr algn="r"/>
            <a:r>
              <a:rPr lang="it-IT" sz="800" dirty="0"/>
              <a:t>Decreto del 2 novembre 2021 MS</a:t>
            </a:r>
          </a:p>
          <a:p>
            <a:pPr algn="r"/>
            <a:r>
              <a:rPr lang="it-IT" sz="800" dirty="0"/>
              <a:t>Decreto del 20 gennaio 2022 MS</a:t>
            </a:r>
          </a:p>
          <a:p>
            <a:pPr algn="r"/>
            <a:r>
              <a:rPr lang="it-IT" sz="800" dirty="0"/>
              <a:t>Avviso pubblico ISS del 31 marzo 2022 (su Decreto n. 77 del 15 luglio 2021)</a:t>
            </a:r>
          </a:p>
          <a:p>
            <a:pPr algn="r"/>
            <a:r>
              <a:rPr lang="it-IT" sz="800" dirty="0"/>
              <a:t>DPCM 8 agosto 2022</a:t>
            </a:r>
          </a:p>
          <a:p>
            <a:pPr algn="r"/>
            <a:r>
              <a:rPr lang="it-IT" sz="800" dirty="0"/>
              <a:t>Decreto del 22 settembre 2022 MS</a:t>
            </a:r>
          </a:p>
          <a:p>
            <a:pPr algn="r"/>
            <a:r>
              <a:rPr lang="it-IT" sz="800" dirty="0"/>
              <a:t>Decreto del 1° aprile 2022 MS</a:t>
            </a:r>
          </a:p>
          <a:p>
            <a:pPr algn="r"/>
            <a:r>
              <a:rPr lang="it-IT" sz="800" dirty="0"/>
              <a:t>Approvate le graduatorie del 28 ottobre 2022 sull'avviso pubblico del 20 aprile 2022</a:t>
            </a:r>
          </a:p>
          <a:p>
            <a:pPr algn="r"/>
            <a:r>
              <a:rPr lang="it-IT" sz="800" dirty="0"/>
              <a:t>Decreto del 18 novembre 2022 MEF</a:t>
            </a:r>
          </a:p>
          <a:p>
            <a:pPr algn="r"/>
            <a:r>
              <a:rPr lang="it-IT" sz="800" dirty="0"/>
              <a:t>Decreto del 23 gennaio 2023 MS</a:t>
            </a:r>
          </a:p>
          <a:p>
            <a:pPr algn="r"/>
            <a:r>
              <a:rPr lang="en-US" sz="800" dirty="0" err="1"/>
              <a:t>Decreto</a:t>
            </a:r>
            <a:r>
              <a:rPr lang="en-US" sz="800" dirty="0"/>
              <a:t> del 14 </a:t>
            </a:r>
            <a:r>
              <a:rPr lang="en-US" sz="800" dirty="0" err="1"/>
              <a:t>luglio</a:t>
            </a:r>
            <a:r>
              <a:rPr lang="en-US" sz="800" dirty="0"/>
              <a:t> 2023 MS</a:t>
            </a:r>
            <a:endParaRPr lang="it-IT" sz="800" dirty="0"/>
          </a:p>
          <a:p>
            <a:pPr algn="r"/>
            <a:r>
              <a:rPr lang="it-IT" sz="800" dirty="0"/>
              <a:t>Decreto MS-MEF-MUR</a:t>
            </a:r>
          </a:p>
        </p:txBody>
      </p:sp>
      <p:sp>
        <p:nvSpPr>
          <p:cNvPr id="6" name="Rettangolo 5">
            <a:extLst>
              <a:ext uri="{FF2B5EF4-FFF2-40B4-BE49-F238E27FC236}">
                <a16:creationId xmlns:a16="http://schemas.microsoft.com/office/drawing/2014/main" id="{D2E16597-1F79-4611-9821-76BF202775D7}"/>
              </a:ext>
            </a:extLst>
          </p:cNvPr>
          <p:cNvSpPr/>
          <p:nvPr/>
        </p:nvSpPr>
        <p:spPr>
          <a:xfrm>
            <a:off x="486668" y="692422"/>
            <a:ext cx="4572000" cy="1785104"/>
          </a:xfrm>
          <a:prstGeom prst="rect">
            <a:avLst/>
          </a:prstGeom>
        </p:spPr>
        <p:txBody>
          <a:bodyPr>
            <a:spAutoFit/>
          </a:bodyPr>
          <a:lstStyle/>
          <a:p>
            <a:r>
              <a:rPr lang="en-US" sz="1400" dirty="0"/>
              <a:t>RICERCA E INNOVAZIONE</a:t>
            </a:r>
            <a:endParaRPr lang="it-IT" sz="1400" dirty="0"/>
          </a:p>
          <a:p>
            <a:r>
              <a:rPr lang="it-IT" sz="800" dirty="0"/>
              <a:t>Decreti Direttoriali di ammissione a finanziamento su avviso 3265 del 28 dicembre 2021</a:t>
            </a:r>
          </a:p>
          <a:p>
            <a:r>
              <a:rPr lang="it-IT" sz="800" dirty="0"/>
              <a:t>Decreto n. 352 del 9 aprile 2022 MUR</a:t>
            </a:r>
          </a:p>
          <a:p>
            <a:r>
              <a:rPr lang="it-IT" sz="800" dirty="0"/>
              <a:t>Decreto Direttoriale n. 1035 del 17 giugno 2022 di ammissione a finanziamento</a:t>
            </a:r>
          </a:p>
          <a:p>
            <a:r>
              <a:rPr lang="it-IT" sz="800" dirty="0"/>
              <a:t>(su avviso n. 3138 del 16 dicembre 2021)</a:t>
            </a:r>
          </a:p>
          <a:p>
            <a:r>
              <a:rPr lang="it-IT" sz="800" dirty="0"/>
              <a:t>Decreto Direttoriali n. 1058 del 23 giugno 2022</a:t>
            </a:r>
          </a:p>
          <a:p>
            <a:r>
              <a:rPr lang="it-IT" sz="800" dirty="0"/>
              <a:t>Decreto n. 564 del 13 dicembre 2022</a:t>
            </a:r>
          </a:p>
          <a:p>
            <a:r>
              <a:rPr lang="it-IT" sz="800" dirty="0"/>
              <a:t>Decreto Direttoriale n. 14 del 25 gennaio 2023 di rinuncia</a:t>
            </a:r>
          </a:p>
          <a:p>
            <a:r>
              <a:rPr lang="it-IT" sz="800" dirty="0"/>
              <a:t>Decreto n. 117 del 2 marzo 2023 MUR</a:t>
            </a:r>
          </a:p>
          <a:p>
            <a:r>
              <a:rPr lang="en-US" sz="800" dirty="0" err="1">
                <a:effectLst/>
              </a:rPr>
              <a:t>Decreti</a:t>
            </a:r>
            <a:r>
              <a:rPr lang="en-US" sz="800" dirty="0">
                <a:effectLst/>
              </a:rPr>
              <a:t> </a:t>
            </a:r>
            <a:r>
              <a:rPr lang="en-US" sz="800" dirty="0" err="1">
                <a:effectLst/>
              </a:rPr>
              <a:t>Direttoriali</a:t>
            </a:r>
            <a:r>
              <a:rPr lang="en-US" sz="800" dirty="0">
                <a:effectLst/>
              </a:rPr>
              <a:t> n. dal 708 del 24 Maggio 2023 al 1247 del 2 Agosto 2023 </a:t>
            </a:r>
            <a:r>
              <a:rPr lang="en-US" sz="800" dirty="0" err="1">
                <a:effectLst/>
              </a:rPr>
              <a:t>graduatorie</a:t>
            </a:r>
            <a:r>
              <a:rPr lang="en-US" sz="800" dirty="0">
                <a:effectLst/>
              </a:rPr>
              <a:t> PRIN</a:t>
            </a:r>
          </a:p>
          <a:p>
            <a:r>
              <a:rPr lang="en-US" sz="800" dirty="0" err="1"/>
              <a:t>Decreto</a:t>
            </a:r>
            <a:r>
              <a:rPr lang="en-US" sz="800" dirty="0"/>
              <a:t> del 31 </a:t>
            </a:r>
            <a:r>
              <a:rPr lang="en-US" sz="800" dirty="0" err="1"/>
              <a:t>dicembre</a:t>
            </a:r>
            <a:r>
              <a:rPr lang="en-US" sz="800" dirty="0"/>
              <a:t> 2021 MISE</a:t>
            </a:r>
          </a:p>
          <a:p>
            <a:r>
              <a:rPr lang="en-US" sz="800" dirty="0" err="1"/>
              <a:t>Decreto</a:t>
            </a:r>
            <a:r>
              <a:rPr lang="en-US" sz="800" dirty="0"/>
              <a:t> n. 856 del 16 </a:t>
            </a:r>
            <a:r>
              <a:rPr lang="en-US" sz="800" dirty="0" err="1"/>
              <a:t>novembre</a:t>
            </a:r>
            <a:r>
              <a:rPr lang="en-US" sz="800" dirty="0"/>
              <a:t> 2020 MUR</a:t>
            </a:r>
          </a:p>
          <a:p>
            <a:r>
              <a:rPr lang="it-IT" sz="800" dirty="0"/>
              <a:t>DGR n. 510 del 3 maggio 2022</a:t>
            </a:r>
            <a:endParaRPr lang="it-IT" sz="800" dirty="0">
              <a:effectLst/>
            </a:endParaRPr>
          </a:p>
        </p:txBody>
      </p:sp>
      <p:sp>
        <p:nvSpPr>
          <p:cNvPr id="8" name="Rettangolo 7">
            <a:extLst>
              <a:ext uri="{FF2B5EF4-FFF2-40B4-BE49-F238E27FC236}">
                <a16:creationId xmlns:a16="http://schemas.microsoft.com/office/drawing/2014/main" id="{A43C4354-DA44-40D4-8B8A-8AFDA98C7287}"/>
              </a:ext>
            </a:extLst>
          </p:cNvPr>
          <p:cNvSpPr/>
          <p:nvPr/>
        </p:nvSpPr>
        <p:spPr>
          <a:xfrm>
            <a:off x="486668" y="2639433"/>
            <a:ext cx="4572000" cy="1169551"/>
          </a:xfrm>
          <a:prstGeom prst="rect">
            <a:avLst/>
          </a:prstGeom>
        </p:spPr>
        <p:txBody>
          <a:bodyPr>
            <a:spAutoFit/>
          </a:bodyPr>
          <a:lstStyle/>
          <a:p>
            <a:r>
              <a:rPr lang="en-US" sz="1400" dirty="0"/>
              <a:t>POLITICHE PER IL LAVORO</a:t>
            </a:r>
            <a:endParaRPr lang="it-IT" sz="1400" dirty="0"/>
          </a:p>
          <a:p>
            <a:r>
              <a:rPr lang="it-IT" sz="800" dirty="0"/>
              <a:t>Decreto n. 59 del 22 maggio 2020 MLPS (come da REGIS al 2 febbraio 2023)</a:t>
            </a:r>
          </a:p>
          <a:p>
            <a:r>
              <a:rPr lang="it-IT" sz="800" dirty="0"/>
              <a:t>Decreto Interministeriale del 5 Novembre 2021</a:t>
            </a:r>
          </a:p>
          <a:p>
            <a:r>
              <a:rPr lang="it-IT" sz="800" dirty="0"/>
              <a:t>Decreto Direttoriale n. 54 del 22 luglio 2022 MLPS</a:t>
            </a:r>
          </a:p>
          <a:p>
            <a:r>
              <a:rPr lang="en-US" sz="800" dirty="0" err="1">
                <a:effectLst/>
              </a:rPr>
              <a:t>Decreto</a:t>
            </a:r>
            <a:r>
              <a:rPr lang="en-US" sz="800" dirty="0">
                <a:effectLst/>
              </a:rPr>
              <a:t> del 24 Agosto 2023 MLPS</a:t>
            </a:r>
          </a:p>
          <a:p>
            <a:r>
              <a:rPr lang="en-US" sz="800" dirty="0" err="1"/>
              <a:t>Decreto</a:t>
            </a:r>
            <a:r>
              <a:rPr lang="en-US" sz="800" dirty="0"/>
              <a:t> </a:t>
            </a:r>
            <a:r>
              <a:rPr lang="en-US" sz="800" dirty="0" err="1"/>
              <a:t>Direttore</a:t>
            </a:r>
            <a:r>
              <a:rPr lang="en-US" sz="800" dirty="0"/>
              <a:t> </a:t>
            </a:r>
            <a:r>
              <a:rPr lang="en-US" sz="800" dirty="0" err="1"/>
              <a:t>Generale</a:t>
            </a:r>
            <a:r>
              <a:rPr lang="en-US" sz="800" dirty="0"/>
              <a:t> n. 118 del 6 </a:t>
            </a:r>
            <a:r>
              <a:rPr lang="en-US" sz="800" dirty="0" err="1"/>
              <a:t>luglio</a:t>
            </a:r>
            <a:r>
              <a:rPr lang="en-US" sz="800" dirty="0"/>
              <a:t> 2023 MLPS</a:t>
            </a:r>
          </a:p>
          <a:p>
            <a:r>
              <a:rPr lang="en-US" sz="800" dirty="0" err="1"/>
              <a:t>Decreto</a:t>
            </a:r>
            <a:r>
              <a:rPr lang="en-US" sz="800" dirty="0"/>
              <a:t> </a:t>
            </a:r>
            <a:r>
              <a:rPr lang="en-US" sz="800" dirty="0" err="1"/>
              <a:t>Direttore</a:t>
            </a:r>
            <a:r>
              <a:rPr lang="en-US" sz="800" dirty="0"/>
              <a:t> </a:t>
            </a:r>
            <a:r>
              <a:rPr lang="en-US" sz="800" dirty="0" err="1"/>
              <a:t>Generale</a:t>
            </a:r>
            <a:r>
              <a:rPr lang="en-US" sz="800" dirty="0"/>
              <a:t> n. 120 del 13 </a:t>
            </a:r>
            <a:r>
              <a:rPr lang="en-US" sz="800" dirty="0" err="1"/>
              <a:t>luglio</a:t>
            </a:r>
            <a:r>
              <a:rPr lang="en-US" sz="800" dirty="0"/>
              <a:t> 2023 MLPS</a:t>
            </a:r>
          </a:p>
          <a:p>
            <a:endParaRPr lang="it-IT" sz="800" dirty="0">
              <a:effectLst/>
            </a:endParaRPr>
          </a:p>
        </p:txBody>
      </p:sp>
      <p:sp>
        <p:nvSpPr>
          <p:cNvPr id="9" name="Rettangolo 8">
            <a:extLst>
              <a:ext uri="{FF2B5EF4-FFF2-40B4-BE49-F238E27FC236}">
                <a16:creationId xmlns:a16="http://schemas.microsoft.com/office/drawing/2014/main" id="{5C35F1CA-1C94-4C07-AE59-764D475DA0C8}"/>
              </a:ext>
            </a:extLst>
          </p:cNvPr>
          <p:cNvSpPr/>
          <p:nvPr/>
        </p:nvSpPr>
        <p:spPr>
          <a:xfrm>
            <a:off x="4994613" y="844396"/>
            <a:ext cx="3873162" cy="1815882"/>
          </a:xfrm>
          <a:prstGeom prst="rect">
            <a:avLst/>
          </a:prstGeom>
        </p:spPr>
        <p:txBody>
          <a:bodyPr wrap="square">
            <a:spAutoFit/>
          </a:bodyPr>
          <a:lstStyle/>
          <a:p>
            <a:pPr algn="r"/>
            <a:r>
              <a:rPr lang="it-IT" sz="800" dirty="0"/>
              <a:t>Decreto del 29 settembre 2022 - rinunce MINT</a:t>
            </a:r>
          </a:p>
          <a:p>
            <a:pPr algn="r"/>
            <a:r>
              <a:rPr lang="it-IT" sz="800" dirty="0"/>
              <a:t>Decreti Direttoriali n. 249 del 5 ottobre 2022, n. 320 del 11 novembre 2022,</a:t>
            </a:r>
          </a:p>
          <a:p>
            <a:pPr algn="r"/>
            <a:r>
              <a:rPr lang="it-IT" sz="800" dirty="0"/>
              <a:t>n. 158 del 15 maggio 2023 di rettifica/rinuncia/scorrimento delle graduatorie</a:t>
            </a:r>
          </a:p>
          <a:p>
            <a:pPr algn="r"/>
            <a:r>
              <a:rPr lang="it-IT" sz="800" dirty="0"/>
              <a:t>Decreto del 18 novembre 2022 MEF</a:t>
            </a:r>
          </a:p>
          <a:p>
            <a:pPr algn="r"/>
            <a:r>
              <a:rPr lang="it-IT" sz="800" dirty="0"/>
              <a:t>Avviso pubblico per la concessione di risorse destinate al consolidamento delle farmacie rurali da finanziare nell'ambito del PNRR (come da REGIS al 2 febbraio 2023)</a:t>
            </a:r>
          </a:p>
          <a:p>
            <a:pPr algn="r"/>
            <a:r>
              <a:rPr lang="en-US" sz="800" dirty="0" err="1"/>
              <a:t>Decreto</a:t>
            </a:r>
            <a:r>
              <a:rPr lang="en-US" sz="800" dirty="0"/>
              <a:t> n. 204 del 27 </a:t>
            </a:r>
            <a:r>
              <a:rPr lang="en-US" sz="800" dirty="0" err="1"/>
              <a:t>giugno</a:t>
            </a:r>
            <a:r>
              <a:rPr lang="en-US" sz="800" dirty="0"/>
              <a:t> 2023 MLPS</a:t>
            </a:r>
          </a:p>
          <a:p>
            <a:pPr algn="r"/>
            <a:r>
              <a:rPr lang="it-IT" sz="800" dirty="0"/>
              <a:t>Decreti di ammissione a finanziamento su avvisi pubblici per manifestazione di interesse Cluster 1, 2 e 3</a:t>
            </a:r>
          </a:p>
          <a:p>
            <a:pPr algn="r"/>
            <a:r>
              <a:rPr lang="it-IT" sz="800" dirty="0"/>
              <a:t>Decreto Interministeriale MINT e MEF del 28 aprile 2023</a:t>
            </a:r>
          </a:p>
          <a:p>
            <a:pPr algn="r"/>
            <a:r>
              <a:rPr lang="en-US" sz="800" dirty="0"/>
              <a:t>FOI – </a:t>
            </a:r>
            <a:r>
              <a:rPr lang="en-US" sz="800" dirty="0" err="1"/>
              <a:t>Decreto</a:t>
            </a:r>
            <a:r>
              <a:rPr lang="en-US" sz="800" dirty="0"/>
              <a:t> MEF n. 183 del 3 Agosto 2023</a:t>
            </a:r>
          </a:p>
          <a:p>
            <a:pPr algn="r"/>
            <a:r>
              <a:rPr lang="en-US" sz="800" dirty="0"/>
              <a:t>FOI – </a:t>
            </a:r>
            <a:r>
              <a:rPr lang="en-US" sz="800" dirty="0" err="1"/>
              <a:t>Decreto</a:t>
            </a:r>
            <a:r>
              <a:rPr lang="en-US" sz="800" dirty="0"/>
              <a:t> MEF del 19 Maggio 2023</a:t>
            </a:r>
          </a:p>
          <a:p>
            <a:pPr algn="r"/>
            <a:r>
              <a:rPr lang="en-US" sz="800" dirty="0"/>
              <a:t>FOI – </a:t>
            </a:r>
            <a:r>
              <a:rPr lang="en-US" sz="800" dirty="0" err="1"/>
              <a:t>Decreto</a:t>
            </a:r>
            <a:r>
              <a:rPr lang="en-US" sz="800" dirty="0"/>
              <a:t> MEF n. 187 dell’11 Agosto 2023</a:t>
            </a:r>
          </a:p>
          <a:p>
            <a:pPr algn="r"/>
            <a:r>
              <a:rPr lang="it-IT" sz="800" dirty="0"/>
              <a:t>FOI - Decreto MEF n. 207 del 3 novembre 2023</a:t>
            </a:r>
            <a:endParaRPr lang="en-US" sz="800" dirty="0"/>
          </a:p>
        </p:txBody>
      </p:sp>
    </p:spTree>
    <p:extLst>
      <p:ext uri="{BB962C8B-B14F-4D97-AF65-F5344CB8AC3E}">
        <p14:creationId xmlns:p14="http://schemas.microsoft.com/office/powerpoint/2010/main" val="869965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635289"/>
            <a:ext cx="9144000" cy="780761"/>
          </a:xfrm>
        </p:spPr>
        <p:txBody>
          <a:bodyPr>
            <a:normAutofit fontScale="90000"/>
          </a:bodyPr>
          <a:lstStyle/>
          <a:p>
            <a:pPr algn="ctr"/>
            <a:r>
              <a:rPr lang="it-IT" sz="3600" b="1" dirty="0">
                <a:latin typeface="Garamond" panose="02020404030301010803" pitchFamily="18" charset="0"/>
              </a:rPr>
              <a:t>Le risorse PNRR assegnate al territorio veneto</a:t>
            </a:r>
            <a:endParaRPr lang="it-IT" sz="3600" b="1" dirty="0"/>
          </a:p>
        </p:txBody>
      </p:sp>
      <p:sp>
        <p:nvSpPr>
          <p:cNvPr id="5" name="Segnaposto numero diapositiva 4"/>
          <p:cNvSpPr>
            <a:spLocks noGrp="1"/>
          </p:cNvSpPr>
          <p:nvPr>
            <p:ph type="sldNum" sz="quarter" idx="12"/>
          </p:nvPr>
        </p:nvSpPr>
        <p:spPr>
          <a:xfrm>
            <a:off x="6805028" y="6278529"/>
            <a:ext cx="2057400" cy="365125"/>
          </a:xfrm>
        </p:spPr>
        <p:txBody>
          <a:bodyPr/>
          <a:lstStyle/>
          <a:p>
            <a:fld id="{21C6F733-6905-4128-9236-663906E6616F}" type="slidenum">
              <a:rPr lang="it-IT" smtClean="0">
                <a:solidFill>
                  <a:schemeClr val="tx1"/>
                </a:solidFill>
              </a:rPr>
              <a:t>2</a:t>
            </a:fld>
            <a:endParaRPr lang="it-IT" dirty="0">
              <a:solidFill>
                <a:schemeClr val="tx1"/>
              </a:solidFill>
            </a:endParaRPr>
          </a:p>
        </p:txBody>
      </p:sp>
      <p:sp>
        <p:nvSpPr>
          <p:cNvPr id="3" name="CasellaDiTesto 2"/>
          <p:cNvSpPr txBox="1"/>
          <p:nvPr/>
        </p:nvSpPr>
        <p:spPr>
          <a:xfrm>
            <a:off x="508000" y="1663160"/>
            <a:ext cx="8275782" cy="4001095"/>
          </a:xfrm>
          <a:prstGeom prst="rect">
            <a:avLst/>
          </a:prstGeom>
          <a:noFill/>
        </p:spPr>
        <p:txBody>
          <a:bodyPr wrap="square" rtlCol="0">
            <a:spAutoFit/>
          </a:bodyPr>
          <a:lstStyle/>
          <a:p>
            <a:pPr algn="just">
              <a:spcAft>
                <a:spcPts val="1200"/>
              </a:spcAft>
            </a:pPr>
            <a:r>
              <a:rPr lang="it-IT" sz="1600" dirty="0"/>
              <a:t>La Regione del Veneto, al fine di contribuire a cogliere pienamente le opportunità offerte dal PNRR, si è da subito attivamente impegnata per la programmazione, l’attuazione e il monitoraggio dello stesso.</a:t>
            </a:r>
          </a:p>
          <a:p>
            <a:pPr algn="just">
              <a:spcAft>
                <a:spcPts val="1200"/>
              </a:spcAft>
            </a:pPr>
            <a:r>
              <a:rPr lang="en-US" sz="1600" dirty="0"/>
              <a:t>Per </a:t>
            </a:r>
            <a:r>
              <a:rPr lang="en-US" sz="1600" dirty="0" err="1"/>
              <a:t>quanto</a:t>
            </a:r>
            <a:r>
              <a:rPr lang="en-US" sz="1600" dirty="0"/>
              <a:t> </a:t>
            </a:r>
            <a:r>
              <a:rPr lang="en-US" sz="1600" dirty="0" err="1"/>
              <a:t>riguarda</a:t>
            </a:r>
            <a:r>
              <a:rPr lang="en-US" sz="1600" dirty="0"/>
              <a:t> </a:t>
            </a:r>
            <a:r>
              <a:rPr lang="en-US" sz="1600" dirty="0" err="1"/>
              <a:t>il</a:t>
            </a:r>
            <a:r>
              <a:rPr lang="en-US" sz="1600" dirty="0"/>
              <a:t> </a:t>
            </a:r>
            <a:r>
              <a:rPr lang="en-US" sz="1600" dirty="0" err="1"/>
              <a:t>monitoraggio</a:t>
            </a:r>
            <a:r>
              <a:rPr lang="en-US" sz="1600" dirty="0"/>
              <a:t> la </a:t>
            </a:r>
            <a:r>
              <a:rPr lang="en-US" sz="1600" dirty="0" err="1"/>
              <a:t>scelta</a:t>
            </a:r>
            <a:r>
              <a:rPr lang="en-US" sz="1600" dirty="0"/>
              <a:t> è </a:t>
            </a:r>
            <a:r>
              <a:rPr lang="en-US" sz="1600" dirty="0" err="1"/>
              <a:t>stata</a:t>
            </a:r>
            <a:r>
              <a:rPr lang="en-US" sz="1600" dirty="0"/>
              <a:t> </a:t>
            </a:r>
            <a:r>
              <a:rPr lang="en-US" sz="1600" dirty="0" err="1"/>
              <a:t>quella</a:t>
            </a:r>
            <a:r>
              <a:rPr lang="en-US" sz="1600" dirty="0"/>
              <a:t> di </a:t>
            </a:r>
            <a:r>
              <a:rPr lang="en-US" sz="1600" dirty="0" err="1"/>
              <a:t>registrare</a:t>
            </a:r>
            <a:r>
              <a:rPr lang="en-US" sz="1600" dirty="0"/>
              <a:t> </a:t>
            </a:r>
            <a:r>
              <a:rPr lang="en-US" sz="1600" dirty="0" err="1"/>
              <a:t>i</a:t>
            </a:r>
            <a:r>
              <a:rPr lang="en-US" sz="1600" dirty="0"/>
              <a:t> </a:t>
            </a:r>
            <a:r>
              <a:rPr lang="en-US" sz="1600" dirty="0" err="1"/>
              <a:t>provvedimenti</a:t>
            </a:r>
            <a:r>
              <a:rPr lang="en-US" sz="1600" dirty="0"/>
              <a:t> </a:t>
            </a:r>
            <a:r>
              <a:rPr lang="en-US" sz="1600" dirty="0" err="1"/>
              <a:t>che</a:t>
            </a:r>
            <a:r>
              <a:rPr lang="en-US" sz="1600" dirty="0"/>
              <a:t> </a:t>
            </a:r>
            <a:r>
              <a:rPr lang="en-US" sz="1600" dirty="0" err="1"/>
              <a:t>ripartiscono</a:t>
            </a:r>
            <a:r>
              <a:rPr lang="en-US" sz="1600" dirty="0"/>
              <a:t> le </a:t>
            </a:r>
            <a:r>
              <a:rPr lang="en-US" sz="1600" dirty="0" err="1"/>
              <a:t>risorse</a:t>
            </a:r>
            <a:r>
              <a:rPr lang="en-US" sz="1600" dirty="0"/>
              <a:t> del PNRR a </a:t>
            </a:r>
            <a:r>
              <a:rPr lang="en-US" sz="1600" dirty="0" err="1"/>
              <a:t>livello</a:t>
            </a:r>
            <a:r>
              <a:rPr lang="en-US" sz="1600" dirty="0"/>
              <a:t> </a:t>
            </a:r>
            <a:r>
              <a:rPr lang="en-US" sz="1600" dirty="0" err="1"/>
              <a:t>territoriale</a:t>
            </a:r>
            <a:r>
              <a:rPr lang="en-US" sz="1600" dirty="0"/>
              <a:t>, </a:t>
            </a:r>
            <a:r>
              <a:rPr lang="en-US" sz="1600" dirty="0" err="1"/>
              <a:t>evidenziando</a:t>
            </a:r>
            <a:r>
              <a:rPr lang="en-US" sz="1600" dirty="0"/>
              <a:t> </a:t>
            </a:r>
            <a:r>
              <a:rPr lang="en-US" sz="1600" dirty="0" err="1"/>
              <a:t>gli</a:t>
            </a:r>
            <a:r>
              <a:rPr lang="en-US" sz="1600" dirty="0"/>
              <a:t> </a:t>
            </a:r>
            <a:r>
              <a:rPr lang="en-US" sz="1600" dirty="0" err="1"/>
              <a:t>importi</a:t>
            </a:r>
            <a:r>
              <a:rPr lang="en-US" sz="1600" dirty="0"/>
              <a:t> </a:t>
            </a:r>
            <a:r>
              <a:rPr lang="en-US" sz="1600" dirty="0" err="1"/>
              <a:t>destinati</a:t>
            </a:r>
            <a:r>
              <a:rPr lang="en-US" sz="1600" dirty="0"/>
              <a:t> al </a:t>
            </a:r>
            <a:r>
              <a:rPr lang="en-US" sz="1600" dirty="0" err="1"/>
              <a:t>territorio</a:t>
            </a:r>
            <a:r>
              <a:rPr lang="en-US" sz="1600" dirty="0"/>
              <a:t> del Veneto, </a:t>
            </a:r>
            <a:r>
              <a:rPr lang="en-US" sz="1600" dirty="0" err="1"/>
              <a:t>classificandoli</a:t>
            </a:r>
            <a:r>
              <a:rPr lang="en-US" sz="1600" dirty="0"/>
              <a:t> per </a:t>
            </a:r>
            <a:r>
              <a:rPr lang="en-US" sz="1600" dirty="0" err="1"/>
              <a:t>materie</a:t>
            </a:r>
            <a:r>
              <a:rPr lang="en-US" sz="1600" dirty="0"/>
              <a:t> </a:t>
            </a:r>
            <a:r>
              <a:rPr lang="en-US" sz="1600" dirty="0" err="1"/>
              <a:t>omogenee</a:t>
            </a:r>
            <a:r>
              <a:rPr lang="en-US" sz="1600" dirty="0"/>
              <a:t> e per </a:t>
            </a:r>
            <a:r>
              <a:rPr lang="en-US" sz="1600" dirty="0" err="1"/>
              <a:t>soggetto</a:t>
            </a:r>
            <a:r>
              <a:rPr lang="en-US" sz="1600" dirty="0"/>
              <a:t> </a:t>
            </a:r>
            <a:r>
              <a:rPr lang="en-US" sz="1600" dirty="0" err="1"/>
              <a:t>attuatore</a:t>
            </a:r>
            <a:r>
              <a:rPr lang="en-US" sz="1600" dirty="0"/>
              <a:t>. Nel </a:t>
            </a:r>
            <a:r>
              <a:rPr lang="en-US" sz="1600" dirty="0" err="1"/>
              <a:t>caso</a:t>
            </a:r>
            <a:r>
              <a:rPr lang="en-US" sz="1600" dirty="0"/>
              <a:t> </a:t>
            </a:r>
            <a:r>
              <a:rPr lang="en-US" sz="1600" dirty="0" err="1"/>
              <a:t>della</a:t>
            </a:r>
            <a:r>
              <a:rPr lang="en-US" sz="1600" dirty="0"/>
              <a:t> </a:t>
            </a:r>
            <a:r>
              <a:rPr lang="en-US" sz="1600" dirty="0" err="1"/>
              <a:t>digitalizzazione</a:t>
            </a:r>
            <a:r>
              <a:rPr lang="en-US" sz="1600" dirty="0"/>
              <a:t> i </a:t>
            </a:r>
            <a:r>
              <a:rPr lang="en-US" sz="1600" dirty="0" err="1"/>
              <a:t>dati</a:t>
            </a:r>
            <a:r>
              <a:rPr lang="en-US" sz="1600" dirty="0"/>
              <a:t> </a:t>
            </a:r>
            <a:r>
              <a:rPr lang="en-US" sz="1600" dirty="0" err="1"/>
              <a:t>sono</a:t>
            </a:r>
            <a:r>
              <a:rPr lang="en-US" sz="1600" dirty="0"/>
              <a:t> </a:t>
            </a:r>
            <a:r>
              <a:rPr lang="en-US" sz="1600" dirty="0" err="1"/>
              <a:t>stati</a:t>
            </a:r>
            <a:r>
              <a:rPr lang="en-US" sz="1600" dirty="0"/>
              <a:t> </a:t>
            </a:r>
            <a:r>
              <a:rPr lang="en-US" sz="1600" dirty="0" err="1"/>
              <a:t>aggiornati</a:t>
            </a:r>
            <a:r>
              <a:rPr lang="en-US" sz="1600" dirty="0"/>
              <a:t> </a:t>
            </a:r>
            <a:r>
              <a:rPr lang="en-US" sz="1600" dirty="0" err="1"/>
              <a:t>facendo</a:t>
            </a:r>
            <a:r>
              <a:rPr lang="en-US" sz="1600" dirty="0"/>
              <a:t> </a:t>
            </a:r>
            <a:r>
              <a:rPr lang="en-US" sz="1600" dirty="0" err="1"/>
              <a:t>riferimento</a:t>
            </a:r>
            <a:r>
              <a:rPr lang="en-US" sz="1600" dirty="0"/>
              <a:t> </a:t>
            </a:r>
            <a:r>
              <a:rPr lang="en-US" sz="1600" dirty="0" err="1"/>
              <a:t>anche</a:t>
            </a:r>
            <a:r>
              <a:rPr lang="en-US" sz="1600" dirty="0"/>
              <a:t> </a:t>
            </a:r>
            <a:r>
              <a:rPr lang="en-US" sz="1600" dirty="0" err="1"/>
              <a:t>alle</a:t>
            </a:r>
            <a:r>
              <a:rPr lang="en-US" sz="1600" dirty="0"/>
              <a:t> </a:t>
            </a:r>
            <a:r>
              <a:rPr lang="en-US" sz="1600" dirty="0" err="1"/>
              <a:t>informazioni</a:t>
            </a:r>
            <a:r>
              <a:rPr lang="en-US" sz="1600" dirty="0"/>
              <a:t> </a:t>
            </a:r>
            <a:r>
              <a:rPr lang="en-US" sz="1600" dirty="0" err="1"/>
              <a:t>disponibili</a:t>
            </a:r>
            <a:r>
              <a:rPr lang="en-US" sz="1600" dirty="0"/>
              <a:t> </a:t>
            </a:r>
            <a:r>
              <a:rPr lang="en-US" sz="1600" dirty="0" err="1"/>
              <a:t>nel</a:t>
            </a:r>
            <a:r>
              <a:rPr lang="en-US" sz="1600" dirty="0"/>
              <a:t> </a:t>
            </a:r>
            <a:r>
              <a:rPr lang="en-US" sz="1600" dirty="0" err="1"/>
              <a:t>sito</a:t>
            </a:r>
            <a:r>
              <a:rPr lang="en-US" sz="1600" dirty="0"/>
              <a:t> PA </a:t>
            </a:r>
            <a:r>
              <a:rPr lang="en-US" sz="1600" dirty="0" err="1"/>
              <a:t>digitale</a:t>
            </a:r>
            <a:r>
              <a:rPr lang="en-US" sz="1600" dirty="0"/>
              <a:t> 2026, </a:t>
            </a:r>
            <a:r>
              <a:rPr lang="en-US" sz="1600" dirty="0" err="1"/>
              <a:t>sezione</a:t>
            </a:r>
            <a:r>
              <a:rPr lang="en-US" sz="1600" dirty="0"/>
              <a:t> “open data” (https://padigitale2026.gov.it/opendata) per </a:t>
            </a:r>
            <a:r>
              <a:rPr lang="en-US" sz="1600" dirty="0" err="1"/>
              <a:t>tener</a:t>
            </a:r>
            <a:r>
              <a:rPr lang="en-US" sz="1600" dirty="0"/>
              <a:t> </a:t>
            </a:r>
            <a:r>
              <a:rPr lang="en-US" sz="1600" dirty="0" err="1"/>
              <a:t>conto</a:t>
            </a:r>
            <a:r>
              <a:rPr lang="en-US" sz="1600" dirty="0"/>
              <a:t> di </a:t>
            </a:r>
            <a:r>
              <a:rPr lang="en-US" sz="1600" dirty="0" err="1"/>
              <a:t>eventuali</a:t>
            </a:r>
            <a:r>
              <a:rPr lang="en-US" sz="1600" dirty="0"/>
              <a:t> </a:t>
            </a:r>
            <a:r>
              <a:rPr lang="en-US" sz="1600" dirty="0" err="1"/>
              <a:t>rinunce</a:t>
            </a:r>
            <a:r>
              <a:rPr lang="en-US" sz="1600" dirty="0"/>
              <a:t>.</a:t>
            </a:r>
          </a:p>
          <a:p>
            <a:pPr algn="just">
              <a:spcAft>
                <a:spcPts val="1200"/>
              </a:spcAft>
            </a:pPr>
            <a:r>
              <a:rPr lang="en-US" sz="1600" dirty="0"/>
              <a:t>Si </a:t>
            </a:r>
            <a:r>
              <a:rPr lang="en-US" sz="1600" dirty="0" err="1"/>
              <a:t>precisa</a:t>
            </a:r>
            <a:r>
              <a:rPr lang="en-US" sz="1600" dirty="0"/>
              <a:t> </a:t>
            </a:r>
            <a:r>
              <a:rPr lang="en-US" sz="1600" dirty="0" err="1"/>
              <a:t>che</a:t>
            </a:r>
            <a:r>
              <a:rPr lang="en-US" sz="1600" dirty="0"/>
              <a:t> </a:t>
            </a:r>
            <a:r>
              <a:rPr lang="en-US" sz="1600" dirty="0" err="1"/>
              <a:t>il</a:t>
            </a:r>
            <a:r>
              <a:rPr lang="it-IT" sz="1600" dirty="0"/>
              <a:t> sistema di monitoraggio ha carattere sperimentale e contiene dati in fase di verifica e di implementazione, in attesa dei controlli nazionali che verranno operati dal sistema </a:t>
            </a:r>
            <a:r>
              <a:rPr lang="it-IT" sz="1600" dirty="0" err="1"/>
              <a:t>ReGiS</a:t>
            </a:r>
            <a:r>
              <a:rPr lang="it-IT" sz="1600" dirty="0"/>
              <a:t> (https://www.italiadomani.gov.it/it/Interventi/regis---il-sistema-gestionale-unico-del-pnrr.html).</a:t>
            </a:r>
          </a:p>
          <a:p>
            <a:pPr algn="just">
              <a:spcAft>
                <a:spcPts val="1200"/>
              </a:spcAft>
            </a:pPr>
            <a:endParaRPr lang="it-IT" sz="1600" dirty="0"/>
          </a:p>
        </p:txBody>
      </p:sp>
    </p:spTree>
    <p:extLst>
      <p:ext uri="{BB962C8B-B14F-4D97-AF65-F5344CB8AC3E}">
        <p14:creationId xmlns:p14="http://schemas.microsoft.com/office/powerpoint/2010/main" val="547464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3169" y="567230"/>
            <a:ext cx="8657662" cy="780761"/>
          </a:xfrm>
        </p:spPr>
        <p:txBody>
          <a:bodyPr>
            <a:normAutofit fontScale="90000"/>
          </a:bodyPr>
          <a:lstStyle/>
          <a:p>
            <a:pPr algn="ctr"/>
            <a:r>
              <a:rPr lang="it-IT" sz="3600" b="1" dirty="0">
                <a:latin typeface="Garamond" panose="02020404030301010803" pitchFamily="18" charset="0"/>
              </a:rPr>
              <a:t>Le risorse PNRR assegnate al territorio veneto</a:t>
            </a:r>
            <a:endParaRPr lang="it-IT" sz="3600" b="1" dirty="0"/>
          </a:p>
        </p:txBody>
      </p:sp>
      <p:sp>
        <p:nvSpPr>
          <p:cNvPr id="5" name="Segnaposto numero diapositiva 4"/>
          <p:cNvSpPr>
            <a:spLocks noGrp="1"/>
          </p:cNvSpPr>
          <p:nvPr>
            <p:ph type="sldNum" sz="quarter" idx="12"/>
          </p:nvPr>
        </p:nvSpPr>
        <p:spPr>
          <a:xfrm>
            <a:off x="6805028" y="6278529"/>
            <a:ext cx="2057400" cy="365125"/>
          </a:xfrm>
        </p:spPr>
        <p:txBody>
          <a:bodyPr/>
          <a:lstStyle/>
          <a:p>
            <a:fld id="{21C6F733-6905-4128-9236-663906E6616F}" type="slidenum">
              <a:rPr lang="it-IT" smtClean="0">
                <a:solidFill>
                  <a:schemeClr val="tx1"/>
                </a:solidFill>
              </a:rPr>
              <a:t>3</a:t>
            </a:fld>
            <a:endParaRPr lang="it-IT" dirty="0">
              <a:solidFill>
                <a:schemeClr val="tx1"/>
              </a:solidFill>
            </a:endParaRPr>
          </a:p>
        </p:txBody>
      </p:sp>
      <p:sp>
        <p:nvSpPr>
          <p:cNvPr id="3" name="CasellaDiTesto 2"/>
          <p:cNvSpPr txBox="1"/>
          <p:nvPr/>
        </p:nvSpPr>
        <p:spPr>
          <a:xfrm>
            <a:off x="2908852" y="1244960"/>
            <a:ext cx="3273552" cy="369332"/>
          </a:xfrm>
          <a:prstGeom prst="rect">
            <a:avLst/>
          </a:prstGeom>
          <a:noFill/>
        </p:spPr>
        <p:txBody>
          <a:bodyPr wrap="square" rtlCol="0">
            <a:spAutoFit/>
          </a:bodyPr>
          <a:lstStyle/>
          <a:p>
            <a:pPr algn="ctr"/>
            <a:r>
              <a:rPr lang="it-IT" dirty="0"/>
              <a:t>dati al 15 ottobre 2025</a:t>
            </a:r>
          </a:p>
        </p:txBody>
      </p:sp>
      <p:sp>
        <p:nvSpPr>
          <p:cNvPr id="8" name="Rettangolo 7">
            <a:extLst>
              <a:ext uri="{FF2B5EF4-FFF2-40B4-BE49-F238E27FC236}">
                <a16:creationId xmlns:a16="http://schemas.microsoft.com/office/drawing/2014/main" id="{2598D0C1-F145-43CA-AF3D-C783CB494CDF}"/>
              </a:ext>
            </a:extLst>
          </p:cNvPr>
          <p:cNvSpPr/>
          <p:nvPr/>
        </p:nvSpPr>
        <p:spPr>
          <a:xfrm>
            <a:off x="420714" y="5613040"/>
            <a:ext cx="8296275" cy="507831"/>
          </a:xfrm>
          <a:prstGeom prst="rect">
            <a:avLst/>
          </a:prstGeom>
        </p:spPr>
        <p:txBody>
          <a:bodyPr wrap="square">
            <a:spAutoFit/>
          </a:bodyPr>
          <a:lstStyle/>
          <a:p>
            <a:pPr lvl="0" algn="just"/>
            <a:r>
              <a:rPr lang="it-IT" sz="900" i="0" u="none" dirty="0">
                <a:solidFill>
                  <a:srgbClr val="000000"/>
                </a:solidFill>
                <a:latin typeface="Arial" panose="020B0604020202020204" pitchFamily="34" charset="0"/>
              </a:rPr>
              <a:t>Il valore delle risorse finanziarie tiene conto anche dell’importo previsto per l’alta velocità. Il valore imputato è frutto di una stima derivante dalla lettura combinata del Decreto del Ministero dell’Economia e delle Finanze del 6 agosto 2021 e degli accordi tra il Ministero delle Infrastrutture e dei Trasporti ed RFI (Contratto di Programma 2022 – 2026. Parte investimenti)</a:t>
            </a:r>
          </a:p>
        </p:txBody>
      </p:sp>
      <p:pic>
        <p:nvPicPr>
          <p:cNvPr id="10" name="Immagine 9">
            <a:extLst>
              <a:ext uri="{FF2B5EF4-FFF2-40B4-BE49-F238E27FC236}">
                <a16:creationId xmlns:a16="http://schemas.microsoft.com/office/drawing/2014/main" id="{F42C3B84-69EC-49F2-BE5F-FA022618E83D}"/>
              </a:ext>
            </a:extLst>
          </p:cNvPr>
          <p:cNvPicPr>
            <a:picLocks noChangeAspect="1"/>
          </p:cNvPicPr>
          <p:nvPr/>
        </p:nvPicPr>
        <p:blipFill>
          <a:blip r:embed="rId3"/>
          <a:stretch>
            <a:fillRect/>
          </a:stretch>
        </p:blipFill>
        <p:spPr>
          <a:xfrm>
            <a:off x="406438" y="1890498"/>
            <a:ext cx="8278380" cy="3077004"/>
          </a:xfrm>
          <a:prstGeom prst="rect">
            <a:avLst/>
          </a:prstGeom>
        </p:spPr>
      </p:pic>
    </p:spTree>
    <p:extLst>
      <p:ext uri="{BB962C8B-B14F-4D97-AF65-F5344CB8AC3E}">
        <p14:creationId xmlns:p14="http://schemas.microsoft.com/office/powerpoint/2010/main" val="1395630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489412"/>
            <a:ext cx="9144000" cy="780761"/>
          </a:xfrm>
        </p:spPr>
        <p:txBody>
          <a:bodyPr>
            <a:normAutofit/>
          </a:bodyPr>
          <a:lstStyle/>
          <a:p>
            <a:pPr algn="ctr"/>
            <a:r>
              <a:rPr lang="it-IT" sz="3000" b="1" dirty="0">
                <a:latin typeface="Garamond" panose="02020404030301010803" pitchFamily="18" charset="0"/>
              </a:rPr>
              <a:t>Le risorse PNRR in Veneto: ripartizione per materia</a:t>
            </a:r>
            <a:endParaRPr lang="it-IT" sz="3000" b="1" dirty="0"/>
          </a:p>
        </p:txBody>
      </p:sp>
      <p:sp>
        <p:nvSpPr>
          <p:cNvPr id="5" name="Segnaposto numero diapositiva 4"/>
          <p:cNvSpPr>
            <a:spLocks noGrp="1"/>
          </p:cNvSpPr>
          <p:nvPr>
            <p:ph type="sldNum" sz="quarter" idx="12"/>
          </p:nvPr>
        </p:nvSpPr>
        <p:spPr>
          <a:xfrm>
            <a:off x="6805028" y="6278529"/>
            <a:ext cx="2057400" cy="365125"/>
          </a:xfrm>
        </p:spPr>
        <p:txBody>
          <a:bodyPr/>
          <a:lstStyle/>
          <a:p>
            <a:fld id="{21C6F733-6905-4128-9236-663906E6616F}" type="slidenum">
              <a:rPr lang="it-IT" smtClean="0">
                <a:solidFill>
                  <a:schemeClr val="tx1"/>
                </a:solidFill>
              </a:rPr>
              <a:t>4</a:t>
            </a:fld>
            <a:endParaRPr lang="it-IT" dirty="0">
              <a:solidFill>
                <a:schemeClr val="tx1"/>
              </a:solidFill>
            </a:endParaRPr>
          </a:p>
        </p:txBody>
      </p:sp>
      <p:sp>
        <p:nvSpPr>
          <p:cNvPr id="11" name="CasellaDiTesto 10"/>
          <p:cNvSpPr txBox="1"/>
          <p:nvPr/>
        </p:nvSpPr>
        <p:spPr>
          <a:xfrm>
            <a:off x="2896820" y="1143352"/>
            <a:ext cx="3273552" cy="369332"/>
          </a:xfrm>
          <a:prstGeom prst="rect">
            <a:avLst/>
          </a:prstGeom>
          <a:noFill/>
        </p:spPr>
        <p:txBody>
          <a:bodyPr wrap="square" rtlCol="0">
            <a:spAutoFit/>
          </a:bodyPr>
          <a:lstStyle/>
          <a:p>
            <a:pPr algn="ctr"/>
            <a:r>
              <a:rPr lang="it-IT" dirty="0"/>
              <a:t>dati al 15 ottobre 2025</a:t>
            </a:r>
          </a:p>
        </p:txBody>
      </p:sp>
      <p:sp>
        <p:nvSpPr>
          <p:cNvPr id="12" name="CasellaDiTesto 11"/>
          <p:cNvSpPr txBox="1"/>
          <p:nvPr/>
        </p:nvSpPr>
        <p:spPr>
          <a:xfrm>
            <a:off x="3069355" y="1522792"/>
            <a:ext cx="2928481" cy="681038"/>
          </a:xfrm>
          <a:prstGeom prst="round2DiagRect">
            <a:avLst/>
          </a:prstGeom>
          <a:ln w="28575">
            <a:solidFill>
              <a:srgbClr val="0070C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it-IT" sz="1600" b="1" dirty="0"/>
              <a:t>Totale risorse finanziarie: </a:t>
            </a:r>
          </a:p>
          <a:p>
            <a:pPr algn="ctr"/>
            <a:r>
              <a:rPr lang="it-IT" b="1" dirty="0"/>
              <a:t>€ 14.747.411.477,79   </a:t>
            </a:r>
            <a:r>
              <a:rPr lang="it-IT" b="1" dirty="0">
                <a:solidFill>
                  <a:srgbClr val="000000"/>
                </a:solidFill>
                <a:latin typeface="Calibri" panose="020F0502020204030204" pitchFamily="34" charset="0"/>
              </a:rPr>
              <a:t>   </a:t>
            </a:r>
            <a:endParaRPr lang="it-IT" b="1" dirty="0"/>
          </a:p>
        </p:txBody>
      </p:sp>
      <p:graphicFrame>
        <p:nvGraphicFramePr>
          <p:cNvPr id="8" name="Grafico 7">
            <a:extLst>
              <a:ext uri="{FF2B5EF4-FFF2-40B4-BE49-F238E27FC236}">
                <a16:creationId xmlns:a16="http://schemas.microsoft.com/office/drawing/2014/main" id="{CB569E4C-2319-4534-BAFB-541068EF97D4}"/>
              </a:ext>
            </a:extLst>
          </p:cNvPr>
          <p:cNvGraphicFramePr>
            <a:graphicFrameLocks/>
          </p:cNvGraphicFramePr>
          <p:nvPr>
            <p:extLst>
              <p:ext uri="{D42A27DB-BD31-4B8C-83A1-F6EECF244321}">
                <p14:modId xmlns:p14="http://schemas.microsoft.com/office/powerpoint/2010/main" val="1150208417"/>
              </p:ext>
            </p:extLst>
          </p:nvPr>
        </p:nvGraphicFramePr>
        <p:xfrm>
          <a:off x="212223" y="2324101"/>
          <a:ext cx="8719553" cy="388006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07811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3169" y="408278"/>
            <a:ext cx="8657662" cy="780761"/>
          </a:xfrm>
        </p:spPr>
        <p:txBody>
          <a:bodyPr>
            <a:normAutofit/>
          </a:bodyPr>
          <a:lstStyle/>
          <a:p>
            <a:pPr algn="ctr"/>
            <a:r>
              <a:rPr lang="it-IT" sz="2700" b="1" dirty="0">
                <a:latin typeface="Garamond" panose="02020404030301010803" pitchFamily="18" charset="0"/>
              </a:rPr>
              <a:t>Le risorse PNRR in Veneto: ripartizione per soggetti </a:t>
            </a:r>
            <a:endParaRPr lang="it-IT" sz="2700" b="1" dirty="0"/>
          </a:p>
        </p:txBody>
      </p:sp>
      <p:sp>
        <p:nvSpPr>
          <p:cNvPr id="5" name="Segnaposto numero diapositiva 4"/>
          <p:cNvSpPr>
            <a:spLocks noGrp="1"/>
          </p:cNvSpPr>
          <p:nvPr>
            <p:ph type="sldNum" sz="quarter" idx="12"/>
          </p:nvPr>
        </p:nvSpPr>
        <p:spPr>
          <a:xfrm>
            <a:off x="6805028" y="6278529"/>
            <a:ext cx="2057400" cy="365125"/>
          </a:xfrm>
        </p:spPr>
        <p:txBody>
          <a:bodyPr/>
          <a:lstStyle/>
          <a:p>
            <a:fld id="{21C6F733-6905-4128-9236-663906E6616F}" type="slidenum">
              <a:rPr lang="it-IT" smtClean="0">
                <a:solidFill>
                  <a:schemeClr val="tx1"/>
                </a:solidFill>
              </a:rPr>
              <a:t>5</a:t>
            </a:fld>
            <a:endParaRPr lang="it-IT" dirty="0">
              <a:solidFill>
                <a:schemeClr val="tx1"/>
              </a:solidFill>
            </a:endParaRPr>
          </a:p>
        </p:txBody>
      </p:sp>
      <p:sp>
        <p:nvSpPr>
          <p:cNvPr id="11" name="CasellaDiTesto 10">
            <a:extLst>
              <a:ext uri="{FF2B5EF4-FFF2-40B4-BE49-F238E27FC236}">
                <a16:creationId xmlns:a16="http://schemas.microsoft.com/office/drawing/2014/main" id="{CC7C6805-BC5D-479C-8492-9DAD8A0405E2}"/>
              </a:ext>
            </a:extLst>
          </p:cNvPr>
          <p:cNvSpPr txBox="1"/>
          <p:nvPr/>
        </p:nvSpPr>
        <p:spPr>
          <a:xfrm>
            <a:off x="2896820" y="993280"/>
            <a:ext cx="3273552" cy="369332"/>
          </a:xfrm>
          <a:prstGeom prst="rect">
            <a:avLst/>
          </a:prstGeom>
          <a:noFill/>
        </p:spPr>
        <p:txBody>
          <a:bodyPr wrap="square" rtlCol="0">
            <a:spAutoFit/>
          </a:bodyPr>
          <a:lstStyle/>
          <a:p>
            <a:pPr algn="ctr"/>
            <a:r>
              <a:rPr lang="it-IT" dirty="0"/>
              <a:t>dati al 15 ottobre 2025</a:t>
            </a:r>
          </a:p>
        </p:txBody>
      </p:sp>
      <p:sp>
        <p:nvSpPr>
          <p:cNvPr id="13" name="Rettangolo 12">
            <a:extLst>
              <a:ext uri="{FF2B5EF4-FFF2-40B4-BE49-F238E27FC236}">
                <a16:creationId xmlns:a16="http://schemas.microsoft.com/office/drawing/2014/main" id="{8396786C-C52F-4873-BC6B-FEDE4E1B28E5}"/>
              </a:ext>
            </a:extLst>
          </p:cNvPr>
          <p:cNvSpPr/>
          <p:nvPr/>
        </p:nvSpPr>
        <p:spPr>
          <a:xfrm>
            <a:off x="380999" y="5829843"/>
            <a:ext cx="8391525" cy="507831"/>
          </a:xfrm>
          <a:prstGeom prst="rect">
            <a:avLst/>
          </a:prstGeom>
        </p:spPr>
        <p:txBody>
          <a:bodyPr wrap="square">
            <a:spAutoFit/>
          </a:bodyPr>
          <a:lstStyle/>
          <a:p>
            <a:pPr lvl="0" algn="just"/>
            <a:r>
              <a:rPr lang="it-IT" sz="900" dirty="0">
                <a:solidFill>
                  <a:srgbClr val="000000"/>
                </a:solidFill>
                <a:latin typeface="Arial" panose="020B0604020202020204" pitchFamily="34" charset="0"/>
              </a:rPr>
              <a:t>I valori del presente grafico sono da ricondurre ai soggetti in qualità di «soggetti attuatori» dei progetti, non come finanziamenti complessivi destinati allo stesso soggetto. Ad esempio, il valore attribuito alle imprese, apparentemente basso, non corrisponde alle risorse di cui le imprese beneficiano; infatti, la maggior parte delle risorse che hanno come soggetto attuatore le Società partecipate nazionali sono destinate alle imprese.</a:t>
            </a:r>
          </a:p>
        </p:txBody>
      </p:sp>
      <p:sp>
        <p:nvSpPr>
          <p:cNvPr id="8" name="CasellaDiTesto 7">
            <a:extLst>
              <a:ext uri="{FF2B5EF4-FFF2-40B4-BE49-F238E27FC236}">
                <a16:creationId xmlns:a16="http://schemas.microsoft.com/office/drawing/2014/main" id="{65536D19-7815-44FA-95A5-E32442A03557}"/>
              </a:ext>
            </a:extLst>
          </p:cNvPr>
          <p:cNvSpPr txBox="1"/>
          <p:nvPr/>
        </p:nvSpPr>
        <p:spPr>
          <a:xfrm>
            <a:off x="3069355" y="1392158"/>
            <a:ext cx="2928481" cy="681038"/>
          </a:xfrm>
          <a:prstGeom prst="round2DiagRect">
            <a:avLst/>
          </a:prstGeom>
          <a:ln w="28575">
            <a:solidFill>
              <a:srgbClr val="0070C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it-IT" sz="1600" b="1" dirty="0"/>
              <a:t>Totale risorse finanziarie: </a:t>
            </a:r>
          </a:p>
          <a:p>
            <a:pPr algn="ctr"/>
            <a:r>
              <a:rPr lang="it-IT" b="1" dirty="0"/>
              <a:t>€ 14.747.411.477,79 </a:t>
            </a:r>
          </a:p>
        </p:txBody>
      </p:sp>
      <p:graphicFrame>
        <p:nvGraphicFramePr>
          <p:cNvPr id="10" name="Grafico 9">
            <a:extLst>
              <a:ext uri="{FF2B5EF4-FFF2-40B4-BE49-F238E27FC236}">
                <a16:creationId xmlns:a16="http://schemas.microsoft.com/office/drawing/2014/main" id="{2CA5E423-051E-418A-A91A-24D58B4BDB82}"/>
              </a:ext>
            </a:extLst>
          </p:cNvPr>
          <p:cNvGraphicFramePr>
            <a:graphicFrameLocks/>
          </p:cNvGraphicFramePr>
          <p:nvPr>
            <p:extLst>
              <p:ext uri="{D42A27DB-BD31-4B8C-83A1-F6EECF244321}">
                <p14:modId xmlns:p14="http://schemas.microsoft.com/office/powerpoint/2010/main" val="1184538048"/>
              </p:ext>
            </p:extLst>
          </p:nvPr>
        </p:nvGraphicFramePr>
        <p:xfrm>
          <a:off x="223965" y="1774041"/>
          <a:ext cx="8619259" cy="411671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69100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3169" y="469348"/>
            <a:ext cx="8657662" cy="780761"/>
          </a:xfrm>
        </p:spPr>
        <p:txBody>
          <a:bodyPr>
            <a:normAutofit fontScale="90000"/>
          </a:bodyPr>
          <a:lstStyle/>
          <a:p>
            <a:pPr algn="ctr"/>
            <a:r>
              <a:rPr lang="it-IT" sz="3000" b="1" dirty="0">
                <a:latin typeface="Garamond" panose="02020404030301010803" pitchFamily="18" charset="0"/>
              </a:rPr>
              <a:t>Le risorse PNRR in Veneto: ripartizione per Missioni </a:t>
            </a:r>
            <a:endParaRPr lang="it-IT" sz="3000" b="1" dirty="0"/>
          </a:p>
        </p:txBody>
      </p:sp>
      <p:sp>
        <p:nvSpPr>
          <p:cNvPr id="5" name="Segnaposto numero diapositiva 4"/>
          <p:cNvSpPr>
            <a:spLocks noGrp="1"/>
          </p:cNvSpPr>
          <p:nvPr>
            <p:ph type="sldNum" sz="quarter" idx="12"/>
          </p:nvPr>
        </p:nvSpPr>
        <p:spPr>
          <a:xfrm>
            <a:off x="6805028" y="6278529"/>
            <a:ext cx="2057400" cy="365125"/>
          </a:xfrm>
        </p:spPr>
        <p:txBody>
          <a:bodyPr/>
          <a:lstStyle/>
          <a:p>
            <a:fld id="{21C6F733-6905-4128-9236-663906E6616F}" type="slidenum">
              <a:rPr lang="it-IT" smtClean="0">
                <a:solidFill>
                  <a:schemeClr val="tx1"/>
                </a:solidFill>
              </a:rPr>
              <a:t>6</a:t>
            </a:fld>
            <a:endParaRPr lang="it-IT" dirty="0">
              <a:solidFill>
                <a:schemeClr val="tx1"/>
              </a:solidFill>
            </a:endParaRPr>
          </a:p>
        </p:txBody>
      </p:sp>
      <p:sp>
        <p:nvSpPr>
          <p:cNvPr id="16" name="CasellaDiTesto 15">
            <a:extLst>
              <a:ext uri="{FF2B5EF4-FFF2-40B4-BE49-F238E27FC236}">
                <a16:creationId xmlns:a16="http://schemas.microsoft.com/office/drawing/2014/main" id="{226997D2-F675-4BA0-B29B-585386942F0D}"/>
              </a:ext>
            </a:extLst>
          </p:cNvPr>
          <p:cNvSpPr txBox="1"/>
          <p:nvPr/>
        </p:nvSpPr>
        <p:spPr>
          <a:xfrm>
            <a:off x="2896820" y="1030604"/>
            <a:ext cx="3273552" cy="369332"/>
          </a:xfrm>
          <a:prstGeom prst="rect">
            <a:avLst/>
          </a:prstGeom>
          <a:noFill/>
        </p:spPr>
        <p:txBody>
          <a:bodyPr wrap="square" rtlCol="0">
            <a:spAutoFit/>
          </a:bodyPr>
          <a:lstStyle/>
          <a:p>
            <a:pPr algn="ctr"/>
            <a:r>
              <a:rPr lang="it-IT" dirty="0"/>
              <a:t>dati al 15 ottobre 2025</a:t>
            </a:r>
          </a:p>
        </p:txBody>
      </p:sp>
      <p:sp>
        <p:nvSpPr>
          <p:cNvPr id="8" name="CasellaDiTesto 7">
            <a:extLst>
              <a:ext uri="{FF2B5EF4-FFF2-40B4-BE49-F238E27FC236}">
                <a16:creationId xmlns:a16="http://schemas.microsoft.com/office/drawing/2014/main" id="{48DA60B0-FBF6-4267-BDEF-36E1BEBE3136}"/>
              </a:ext>
            </a:extLst>
          </p:cNvPr>
          <p:cNvSpPr txBox="1"/>
          <p:nvPr/>
        </p:nvSpPr>
        <p:spPr>
          <a:xfrm>
            <a:off x="3069355" y="1392158"/>
            <a:ext cx="2928481" cy="681038"/>
          </a:xfrm>
          <a:prstGeom prst="round2DiagRect">
            <a:avLst/>
          </a:prstGeom>
          <a:ln w="28575">
            <a:solidFill>
              <a:srgbClr val="0070C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it-IT" sz="1600" b="1" dirty="0"/>
              <a:t>Totale risorse finanziarie: </a:t>
            </a:r>
          </a:p>
          <a:p>
            <a:pPr algn="ctr"/>
            <a:r>
              <a:rPr lang="it-IT" b="1" dirty="0"/>
              <a:t>€ 14.747.411.477,79</a:t>
            </a:r>
            <a:r>
              <a:rPr lang="it-IT" b="1" dirty="0">
                <a:solidFill>
                  <a:srgbClr val="000000"/>
                </a:solidFill>
                <a:latin typeface="Calibri" panose="020F0502020204030204" pitchFamily="34" charset="0"/>
              </a:rPr>
              <a:t> </a:t>
            </a:r>
            <a:endParaRPr lang="it-IT" b="1" dirty="0"/>
          </a:p>
        </p:txBody>
      </p:sp>
      <p:graphicFrame>
        <p:nvGraphicFramePr>
          <p:cNvPr id="9" name="Grafico 8">
            <a:extLst>
              <a:ext uri="{FF2B5EF4-FFF2-40B4-BE49-F238E27FC236}">
                <a16:creationId xmlns:a16="http://schemas.microsoft.com/office/drawing/2014/main" id="{B5E3438B-5EBF-4F38-B94F-A47C32274DF9}"/>
              </a:ext>
            </a:extLst>
          </p:cNvPr>
          <p:cNvGraphicFramePr>
            <a:graphicFrameLocks/>
          </p:cNvGraphicFramePr>
          <p:nvPr>
            <p:extLst>
              <p:ext uri="{D42A27DB-BD31-4B8C-83A1-F6EECF244321}">
                <p14:modId xmlns:p14="http://schemas.microsoft.com/office/powerpoint/2010/main" val="2625397921"/>
              </p:ext>
            </p:extLst>
          </p:nvPr>
        </p:nvGraphicFramePr>
        <p:xfrm>
          <a:off x="656920" y="1782729"/>
          <a:ext cx="7753350" cy="4495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70987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a:xfrm>
            <a:off x="6805028" y="6278529"/>
            <a:ext cx="2057400" cy="365125"/>
          </a:xfrm>
        </p:spPr>
        <p:txBody>
          <a:bodyPr/>
          <a:lstStyle/>
          <a:p>
            <a:fld id="{21C6F733-6905-4128-9236-663906E6616F}" type="slidenum">
              <a:rPr lang="it-IT" smtClean="0">
                <a:solidFill>
                  <a:schemeClr val="tx1"/>
                </a:solidFill>
              </a:rPr>
              <a:t>7</a:t>
            </a:fld>
            <a:endParaRPr lang="it-IT" dirty="0">
              <a:solidFill>
                <a:schemeClr val="tx1"/>
              </a:solidFill>
            </a:endParaRPr>
          </a:p>
        </p:txBody>
      </p:sp>
      <p:sp>
        <p:nvSpPr>
          <p:cNvPr id="10" name="CasellaDiTesto 9"/>
          <p:cNvSpPr txBox="1"/>
          <p:nvPr/>
        </p:nvSpPr>
        <p:spPr>
          <a:xfrm>
            <a:off x="2283669" y="1714862"/>
            <a:ext cx="4329582" cy="307777"/>
          </a:xfrm>
          <a:prstGeom prst="rect">
            <a:avLst/>
          </a:prstGeom>
          <a:noFill/>
        </p:spPr>
        <p:txBody>
          <a:bodyPr wrap="square" rtlCol="0">
            <a:spAutoFit/>
          </a:bodyPr>
          <a:lstStyle/>
          <a:p>
            <a:pPr algn="ctr"/>
            <a:r>
              <a:rPr lang="it-IT" sz="1400" dirty="0"/>
              <a:t>dati riferiti al territorio regionale al 15 ottobre 2025</a:t>
            </a:r>
          </a:p>
        </p:txBody>
      </p:sp>
      <p:pic>
        <p:nvPicPr>
          <p:cNvPr id="4" name="Immagine 3">
            <a:extLst>
              <a:ext uri="{FF2B5EF4-FFF2-40B4-BE49-F238E27FC236}">
                <a16:creationId xmlns:a16="http://schemas.microsoft.com/office/drawing/2014/main" id="{D5BA2FC0-25B4-4067-BFFC-D396B698F4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8971" y="667607"/>
            <a:ext cx="1158689" cy="996473"/>
          </a:xfrm>
          <a:prstGeom prst="rect">
            <a:avLst/>
          </a:prstGeom>
          <a:ln>
            <a:noFill/>
          </a:ln>
        </p:spPr>
      </p:pic>
      <p:sp>
        <p:nvSpPr>
          <p:cNvPr id="9" name="Esagono 8">
            <a:extLst>
              <a:ext uri="{FF2B5EF4-FFF2-40B4-BE49-F238E27FC236}">
                <a16:creationId xmlns:a16="http://schemas.microsoft.com/office/drawing/2014/main" id="{16F0A923-C6D4-4EB8-9D8E-6DF7E4C24164}"/>
              </a:ext>
            </a:extLst>
          </p:cNvPr>
          <p:cNvSpPr/>
          <p:nvPr/>
        </p:nvSpPr>
        <p:spPr>
          <a:xfrm>
            <a:off x="2543451" y="682435"/>
            <a:ext cx="5127774" cy="996473"/>
          </a:xfrm>
          <a:prstGeom prst="hexagon">
            <a:avLst/>
          </a:prstGeom>
          <a:solidFill>
            <a:schemeClr val="accent1">
              <a:lumMod val="40000"/>
              <a:lumOff val="60000"/>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C4DBF0"/>
              </a:solidFill>
            </a:endParaRPr>
          </a:p>
        </p:txBody>
      </p:sp>
      <p:sp>
        <p:nvSpPr>
          <p:cNvPr id="12" name="CasellaDiTesto 11">
            <a:extLst>
              <a:ext uri="{FF2B5EF4-FFF2-40B4-BE49-F238E27FC236}">
                <a16:creationId xmlns:a16="http://schemas.microsoft.com/office/drawing/2014/main" id="{C3455D19-7F38-44E7-927C-CB8E9DADF186}"/>
              </a:ext>
            </a:extLst>
          </p:cNvPr>
          <p:cNvSpPr txBox="1"/>
          <p:nvPr/>
        </p:nvSpPr>
        <p:spPr>
          <a:xfrm>
            <a:off x="3092830" y="842679"/>
            <a:ext cx="4456275" cy="646331"/>
          </a:xfrm>
          <a:prstGeom prst="rect">
            <a:avLst/>
          </a:prstGeom>
          <a:noFill/>
        </p:spPr>
        <p:txBody>
          <a:bodyPr wrap="square" rtlCol="0">
            <a:spAutoFit/>
          </a:bodyPr>
          <a:lstStyle/>
          <a:p>
            <a:r>
              <a:rPr lang="it-IT" b="1" dirty="0">
                <a:solidFill>
                  <a:srgbClr val="1D3993"/>
                </a:solidFill>
              </a:rPr>
              <a:t>MISSIONE 1 – DIGITALIZZAZIONE, INNOVAZIONE, COMPETITIVITÀ E CULTURA</a:t>
            </a:r>
          </a:p>
        </p:txBody>
      </p:sp>
      <p:sp>
        <p:nvSpPr>
          <p:cNvPr id="14" name="Rettangolo 13">
            <a:extLst>
              <a:ext uri="{FF2B5EF4-FFF2-40B4-BE49-F238E27FC236}">
                <a16:creationId xmlns:a16="http://schemas.microsoft.com/office/drawing/2014/main" id="{476C32F5-9D54-4633-8876-898DBA0E7F4A}"/>
              </a:ext>
            </a:extLst>
          </p:cNvPr>
          <p:cNvSpPr/>
          <p:nvPr/>
        </p:nvSpPr>
        <p:spPr>
          <a:xfrm>
            <a:off x="2489378" y="634032"/>
            <a:ext cx="433117" cy="10448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Ovale 17">
            <a:extLst>
              <a:ext uri="{FF2B5EF4-FFF2-40B4-BE49-F238E27FC236}">
                <a16:creationId xmlns:a16="http://schemas.microsoft.com/office/drawing/2014/main" id="{451861C0-0AC0-4584-800B-CCE9704DE2B9}"/>
              </a:ext>
            </a:extLst>
          </p:cNvPr>
          <p:cNvSpPr/>
          <p:nvPr/>
        </p:nvSpPr>
        <p:spPr>
          <a:xfrm>
            <a:off x="2000143" y="2048831"/>
            <a:ext cx="2444779" cy="1282819"/>
          </a:xfrm>
          <a:prstGeom prst="ellipse">
            <a:avLst/>
          </a:prstGeom>
          <a:solidFill>
            <a:srgbClr val="C4DB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Ovale 18">
            <a:extLst>
              <a:ext uri="{FF2B5EF4-FFF2-40B4-BE49-F238E27FC236}">
                <a16:creationId xmlns:a16="http://schemas.microsoft.com/office/drawing/2014/main" id="{6A859DF6-B7E2-458E-A1D5-7C7796389DA1}"/>
              </a:ext>
            </a:extLst>
          </p:cNvPr>
          <p:cNvSpPr/>
          <p:nvPr/>
        </p:nvSpPr>
        <p:spPr>
          <a:xfrm>
            <a:off x="4945035" y="2057653"/>
            <a:ext cx="2304851" cy="1273997"/>
          </a:xfrm>
          <a:prstGeom prst="ellipse">
            <a:avLst/>
          </a:prstGeom>
          <a:solidFill>
            <a:srgbClr val="C4DBF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21" name="CasellaDiTesto 20">
            <a:extLst>
              <a:ext uri="{FF2B5EF4-FFF2-40B4-BE49-F238E27FC236}">
                <a16:creationId xmlns:a16="http://schemas.microsoft.com/office/drawing/2014/main" id="{88ECDAB3-24B8-4FEA-8E9E-D604528EE52F}"/>
              </a:ext>
            </a:extLst>
          </p:cNvPr>
          <p:cNvSpPr txBox="1"/>
          <p:nvPr/>
        </p:nvSpPr>
        <p:spPr>
          <a:xfrm>
            <a:off x="2151797" y="2340484"/>
            <a:ext cx="2062483" cy="646331"/>
          </a:xfrm>
          <a:prstGeom prst="rect">
            <a:avLst/>
          </a:prstGeom>
          <a:noFill/>
        </p:spPr>
        <p:txBody>
          <a:bodyPr wrap="square" rtlCol="0">
            <a:spAutoFit/>
          </a:bodyPr>
          <a:lstStyle/>
          <a:p>
            <a:pPr algn="ctr"/>
            <a:r>
              <a:rPr lang="it-IT" b="1" dirty="0">
                <a:solidFill>
                  <a:srgbClr val="1D3993"/>
                </a:solidFill>
              </a:rPr>
              <a:t>TOTALE RISORSE</a:t>
            </a:r>
          </a:p>
          <a:p>
            <a:pPr algn="ctr"/>
            <a:r>
              <a:rPr lang="it-IT" b="1" dirty="0">
                <a:solidFill>
                  <a:srgbClr val="1D3993"/>
                </a:solidFill>
              </a:rPr>
              <a:t>€</a:t>
            </a:r>
            <a:r>
              <a:rPr lang="it-IT" b="1" dirty="0">
                <a:solidFill>
                  <a:srgbClr val="1D3993"/>
                </a:solidFill>
                <a:latin typeface="Calibri" panose="020F0502020204030204" pitchFamily="34" charset="0"/>
              </a:rPr>
              <a:t> 1.355.236.926,69       </a:t>
            </a:r>
            <a:endParaRPr lang="it-IT" b="1" dirty="0">
              <a:solidFill>
                <a:srgbClr val="1D3993"/>
              </a:solidFill>
            </a:endParaRPr>
          </a:p>
        </p:txBody>
      </p:sp>
      <p:sp>
        <p:nvSpPr>
          <p:cNvPr id="22" name="CasellaDiTesto 21">
            <a:extLst>
              <a:ext uri="{FF2B5EF4-FFF2-40B4-BE49-F238E27FC236}">
                <a16:creationId xmlns:a16="http://schemas.microsoft.com/office/drawing/2014/main" id="{4E47A6D5-25EF-4A20-A250-E2992D2584AE}"/>
              </a:ext>
            </a:extLst>
          </p:cNvPr>
          <p:cNvSpPr txBox="1"/>
          <p:nvPr/>
        </p:nvSpPr>
        <p:spPr>
          <a:xfrm>
            <a:off x="5156582" y="2354969"/>
            <a:ext cx="1826745" cy="646331"/>
          </a:xfrm>
          <a:prstGeom prst="rect">
            <a:avLst/>
          </a:prstGeom>
          <a:noFill/>
        </p:spPr>
        <p:txBody>
          <a:bodyPr wrap="square" rtlCol="0">
            <a:spAutoFit/>
          </a:bodyPr>
          <a:lstStyle/>
          <a:p>
            <a:pPr algn="ctr"/>
            <a:r>
              <a:rPr lang="it-IT" b="1" dirty="0">
                <a:solidFill>
                  <a:srgbClr val="1D3993"/>
                </a:solidFill>
              </a:rPr>
              <a:t>N. PROGETTI</a:t>
            </a:r>
          </a:p>
          <a:p>
            <a:pPr algn="ctr"/>
            <a:r>
              <a:rPr lang="it-IT" b="1" dirty="0">
                <a:solidFill>
                  <a:srgbClr val="1D3993"/>
                </a:solidFill>
              </a:rPr>
              <a:t>6.262</a:t>
            </a:r>
          </a:p>
        </p:txBody>
      </p:sp>
      <p:graphicFrame>
        <p:nvGraphicFramePr>
          <p:cNvPr id="24" name="Tabella 23">
            <a:extLst>
              <a:ext uri="{FF2B5EF4-FFF2-40B4-BE49-F238E27FC236}">
                <a16:creationId xmlns:a16="http://schemas.microsoft.com/office/drawing/2014/main" id="{E86DC889-8A2A-4C66-8BCC-D4C31675E4EB}"/>
              </a:ext>
            </a:extLst>
          </p:cNvPr>
          <p:cNvGraphicFramePr>
            <a:graphicFrameLocks noGrp="1"/>
          </p:cNvGraphicFramePr>
          <p:nvPr>
            <p:extLst>
              <p:ext uri="{D42A27DB-BD31-4B8C-83A1-F6EECF244321}">
                <p14:modId xmlns:p14="http://schemas.microsoft.com/office/powerpoint/2010/main" val="2220111347"/>
              </p:ext>
            </p:extLst>
          </p:nvPr>
        </p:nvGraphicFramePr>
        <p:xfrm>
          <a:off x="281940" y="3823948"/>
          <a:ext cx="8528401" cy="2188798"/>
        </p:xfrm>
        <a:graphic>
          <a:graphicData uri="http://schemas.openxmlformats.org/drawingml/2006/table">
            <a:tbl>
              <a:tblPr firstRow="1">
                <a:tableStyleId>{5C22544A-7EE6-4342-B048-85BDC9FD1C3A}</a:tableStyleId>
              </a:tblPr>
              <a:tblGrid>
                <a:gridCol w="2842865">
                  <a:extLst>
                    <a:ext uri="{9D8B030D-6E8A-4147-A177-3AD203B41FA5}">
                      <a16:colId xmlns:a16="http://schemas.microsoft.com/office/drawing/2014/main" val="2944053533"/>
                    </a:ext>
                  </a:extLst>
                </a:gridCol>
                <a:gridCol w="1421384">
                  <a:extLst>
                    <a:ext uri="{9D8B030D-6E8A-4147-A177-3AD203B41FA5}">
                      <a16:colId xmlns:a16="http://schemas.microsoft.com/office/drawing/2014/main" val="2380432580"/>
                    </a:ext>
                  </a:extLst>
                </a:gridCol>
                <a:gridCol w="1421384">
                  <a:extLst>
                    <a:ext uri="{9D8B030D-6E8A-4147-A177-3AD203B41FA5}">
                      <a16:colId xmlns:a16="http://schemas.microsoft.com/office/drawing/2014/main" val="2434781082"/>
                    </a:ext>
                  </a:extLst>
                </a:gridCol>
                <a:gridCol w="1421384">
                  <a:extLst>
                    <a:ext uri="{9D8B030D-6E8A-4147-A177-3AD203B41FA5}">
                      <a16:colId xmlns:a16="http://schemas.microsoft.com/office/drawing/2014/main" val="210589147"/>
                    </a:ext>
                  </a:extLst>
                </a:gridCol>
                <a:gridCol w="1421384">
                  <a:extLst>
                    <a:ext uri="{9D8B030D-6E8A-4147-A177-3AD203B41FA5}">
                      <a16:colId xmlns:a16="http://schemas.microsoft.com/office/drawing/2014/main" val="782087283"/>
                    </a:ext>
                  </a:extLst>
                </a:gridCol>
              </a:tblGrid>
              <a:tr h="415528">
                <a:tc>
                  <a:txBody>
                    <a:bodyPr/>
                    <a:lstStyle/>
                    <a:p>
                      <a:pPr algn="ctr" fontAlgn="b"/>
                      <a:r>
                        <a:rPr lang="it-IT" sz="1500" b="1" u="none" strike="noStrike" dirty="0">
                          <a:effectLst/>
                        </a:rPr>
                        <a:t>COMPONENTE</a:t>
                      </a:r>
                      <a:endParaRPr lang="it-IT" sz="1500" b="1" i="0" u="none" strike="noStrike" dirty="0">
                        <a:solidFill>
                          <a:srgbClr val="000000"/>
                        </a:solidFill>
                        <a:effectLst/>
                        <a:latin typeface="Calibri" panose="020F0502020204030204" pitchFamily="34" charset="0"/>
                      </a:endParaRPr>
                    </a:p>
                  </a:txBody>
                  <a:tcPr marL="4724" marR="4724" marT="4724" marB="0" anchor="ctr"/>
                </a:tc>
                <a:tc>
                  <a:txBody>
                    <a:bodyPr/>
                    <a:lstStyle/>
                    <a:p>
                      <a:pPr algn="ctr" fontAlgn="b"/>
                      <a:r>
                        <a:rPr lang="it-IT" sz="1500" b="1" u="none" strike="noStrike" dirty="0">
                          <a:effectLst/>
                        </a:rPr>
                        <a:t>RISORSE TOTALI</a:t>
                      </a:r>
                      <a:endParaRPr lang="it-IT" sz="1500" b="1" i="0" u="none" strike="noStrike" dirty="0">
                        <a:solidFill>
                          <a:srgbClr val="000000"/>
                        </a:solidFill>
                        <a:effectLst/>
                        <a:latin typeface="Calibri" panose="020F0502020204030204" pitchFamily="34" charset="0"/>
                      </a:endParaRPr>
                    </a:p>
                  </a:txBody>
                  <a:tcPr marL="4724" marR="4724" marT="4724" marB="0" anchor="ctr"/>
                </a:tc>
                <a:tc>
                  <a:txBody>
                    <a:bodyPr/>
                    <a:lstStyle/>
                    <a:p>
                      <a:pPr algn="ctr" fontAlgn="b"/>
                      <a:r>
                        <a:rPr lang="it-IT" sz="1500" b="1" u="none" strike="noStrike" dirty="0">
                          <a:effectLst/>
                        </a:rPr>
                        <a:t>PNRR/PNC</a:t>
                      </a:r>
                      <a:endParaRPr lang="it-IT" sz="1500" b="1" i="0" u="none" strike="noStrike" dirty="0">
                        <a:solidFill>
                          <a:srgbClr val="000000"/>
                        </a:solidFill>
                        <a:effectLst/>
                        <a:latin typeface="Calibri" panose="020F0502020204030204" pitchFamily="34" charset="0"/>
                      </a:endParaRPr>
                    </a:p>
                  </a:txBody>
                  <a:tcPr marL="4724" marR="4724" marT="4724" marB="0" anchor="ctr"/>
                </a:tc>
                <a:tc>
                  <a:txBody>
                    <a:bodyPr/>
                    <a:lstStyle/>
                    <a:p>
                      <a:pPr algn="ctr" fontAlgn="b"/>
                      <a:r>
                        <a:rPr lang="it-IT" sz="1500" b="1" u="none" strike="noStrike" dirty="0">
                          <a:effectLst/>
                        </a:rPr>
                        <a:t>ALTRI FONDI</a:t>
                      </a:r>
                      <a:endParaRPr lang="it-IT" sz="1500" b="1" i="0" u="none" strike="noStrike" dirty="0">
                        <a:solidFill>
                          <a:srgbClr val="000000"/>
                        </a:solidFill>
                        <a:effectLst/>
                        <a:latin typeface="Calibri" panose="020F0502020204030204" pitchFamily="34" charset="0"/>
                      </a:endParaRPr>
                    </a:p>
                  </a:txBody>
                  <a:tcPr marL="4724" marR="4724" marT="4724" marB="0" anchor="ctr"/>
                </a:tc>
                <a:tc>
                  <a:txBody>
                    <a:bodyPr/>
                    <a:lstStyle/>
                    <a:p>
                      <a:pPr algn="ctr" fontAlgn="b"/>
                      <a:r>
                        <a:rPr lang="it-IT" sz="1500" b="1" u="none" strike="noStrike" dirty="0">
                          <a:effectLst/>
                        </a:rPr>
                        <a:t>N. PROGETTI</a:t>
                      </a:r>
                      <a:endParaRPr lang="it-IT" sz="1500" b="1" i="0" u="none" strike="noStrike" dirty="0">
                        <a:solidFill>
                          <a:srgbClr val="000000"/>
                        </a:solidFill>
                        <a:effectLst/>
                        <a:latin typeface="Calibri" panose="020F0502020204030204" pitchFamily="34" charset="0"/>
                      </a:endParaRPr>
                    </a:p>
                  </a:txBody>
                  <a:tcPr marL="4724" marR="4724" marT="4724" marB="0" anchor="ctr"/>
                </a:tc>
                <a:extLst>
                  <a:ext uri="{0D108BD9-81ED-4DB2-BD59-A6C34878D82A}">
                    <a16:rowId xmlns:a16="http://schemas.microsoft.com/office/drawing/2014/main" val="1346295387"/>
                  </a:ext>
                </a:extLst>
              </a:tr>
              <a:tr h="591090">
                <a:tc>
                  <a:txBody>
                    <a:bodyPr/>
                    <a:lstStyle/>
                    <a:p>
                      <a:pPr algn="l" fontAlgn="b"/>
                      <a:r>
                        <a:rPr lang="it-IT" sz="1200" u="none" strike="noStrike" dirty="0">
                          <a:effectLst/>
                        </a:rPr>
                        <a:t>C1 - DIGITALIZZAZIONE, INNOVAZIONE E SICUREZZA NELLA PA</a:t>
                      </a:r>
                      <a:endParaRPr lang="it-IT" sz="1200" b="0" i="0" u="none" strike="noStrike" dirty="0">
                        <a:solidFill>
                          <a:srgbClr val="000000"/>
                        </a:solidFill>
                        <a:effectLst/>
                        <a:latin typeface="Calibri" panose="020F0502020204030204" pitchFamily="34" charset="0"/>
                      </a:endParaRPr>
                    </a:p>
                  </a:txBody>
                  <a:tcPr marL="42520" marR="4724" marT="4724" marB="0" anchor="ctr"/>
                </a:tc>
                <a:tc>
                  <a:txBody>
                    <a:bodyPr/>
                    <a:lstStyle/>
                    <a:p>
                      <a:pPr algn="r" fontAlgn="b"/>
                      <a:r>
                        <a:rPr lang="it-IT" sz="1200" b="0" i="0" u="none" strike="noStrike" kern="1200" dirty="0">
                          <a:solidFill>
                            <a:srgbClr val="000000"/>
                          </a:solidFill>
                          <a:effectLst/>
                          <a:latin typeface="Calibri" panose="020F0502020204030204" pitchFamily="34" charset="0"/>
                          <a:ea typeface="+mn-ea"/>
                          <a:cs typeface="+mn-cs"/>
                        </a:rPr>
                        <a:t>     251.358.920,40 </a:t>
                      </a:r>
                    </a:p>
                  </a:txBody>
                  <a:tcPr marR="180000" anchor="ctr"/>
                </a:tc>
                <a:tc>
                  <a:txBody>
                    <a:bodyPr/>
                    <a:lstStyle/>
                    <a:p>
                      <a:pPr marL="0" algn="r" defTabSz="914400" rtl="0" eaLnBrk="1" fontAlgn="b" latinLnBrk="0" hangingPunct="1"/>
                      <a:r>
                        <a:rPr lang="it-IT" sz="1200" b="0" i="0" u="none" strike="noStrike" kern="1200" dirty="0">
                          <a:solidFill>
                            <a:srgbClr val="000000"/>
                          </a:solidFill>
                          <a:effectLst/>
                          <a:latin typeface="Calibri" panose="020F0502020204030204" pitchFamily="34" charset="0"/>
                          <a:ea typeface="+mn-ea"/>
                          <a:cs typeface="+mn-cs"/>
                        </a:rPr>
                        <a:t>  248.804.120,40</a:t>
                      </a:r>
                    </a:p>
                  </a:txBody>
                  <a:tcPr marR="180000" anchor="ctr"/>
                </a:tc>
                <a:tc>
                  <a:txBody>
                    <a:bodyPr/>
                    <a:lstStyle/>
                    <a:p>
                      <a:pPr marL="0" algn="r" defTabSz="914400" rtl="0" eaLnBrk="1" fontAlgn="b" latinLnBrk="0" hangingPunct="1"/>
                      <a:r>
                        <a:rPr lang="it-IT" sz="1200" b="0" i="0" u="none" strike="noStrike" kern="1200" dirty="0">
                          <a:solidFill>
                            <a:srgbClr val="000000"/>
                          </a:solidFill>
                          <a:effectLst/>
                          <a:latin typeface="Calibri" panose="020F0502020204030204" pitchFamily="34" charset="0"/>
                          <a:ea typeface="+mn-ea"/>
                          <a:cs typeface="+mn-cs"/>
                        </a:rPr>
                        <a:t>  2.554.800,00</a:t>
                      </a:r>
                    </a:p>
                  </a:txBody>
                  <a:tcPr marR="180000" anchor="ctr"/>
                </a:tc>
                <a:tc>
                  <a:txBody>
                    <a:bodyPr/>
                    <a:lstStyle/>
                    <a:p>
                      <a:pPr algn="r" fontAlgn="b"/>
                      <a:r>
                        <a:rPr lang="it-IT" sz="1200" b="0" i="0" u="none" strike="noStrike" dirty="0">
                          <a:solidFill>
                            <a:srgbClr val="000000"/>
                          </a:solidFill>
                          <a:effectLst/>
                          <a:latin typeface="Calibri" panose="020F0502020204030204" pitchFamily="34" charset="0"/>
                        </a:rPr>
                        <a:t>4.347</a:t>
                      </a:r>
                    </a:p>
                  </a:txBody>
                  <a:tcPr marR="180000" anchor="ctr"/>
                </a:tc>
                <a:extLst>
                  <a:ext uri="{0D108BD9-81ED-4DB2-BD59-A6C34878D82A}">
                    <a16:rowId xmlns:a16="http://schemas.microsoft.com/office/drawing/2014/main" val="4045361160"/>
                  </a:ext>
                </a:extLst>
              </a:tr>
              <a:tr h="591090">
                <a:tc>
                  <a:txBody>
                    <a:bodyPr/>
                    <a:lstStyle/>
                    <a:p>
                      <a:pPr algn="l" fontAlgn="b"/>
                      <a:r>
                        <a:rPr lang="it-IT" sz="1200" u="none" strike="noStrike" dirty="0">
                          <a:effectLst/>
                        </a:rPr>
                        <a:t>C2 - DIGITALIZZAZIONE, INNOVAZIONE E COMPETITIVITÀ NEL SISTEMA PRODUTTIVO</a:t>
                      </a:r>
                      <a:endParaRPr lang="it-IT" sz="1200" b="0" i="0" u="none" strike="noStrike" dirty="0">
                        <a:solidFill>
                          <a:srgbClr val="000000"/>
                        </a:solidFill>
                        <a:effectLst/>
                        <a:latin typeface="Calibri" panose="020F0502020204030204" pitchFamily="34" charset="0"/>
                      </a:endParaRPr>
                    </a:p>
                  </a:txBody>
                  <a:tcPr marL="42520" marR="4724" marT="4724" marB="0" anchor="ctr"/>
                </a:tc>
                <a:tc>
                  <a:txBody>
                    <a:bodyPr/>
                    <a:lstStyle/>
                    <a:p>
                      <a:pPr marL="0" algn="r" defTabSz="914400" rtl="0" eaLnBrk="1" fontAlgn="b" latinLnBrk="0" hangingPunct="1"/>
                      <a:r>
                        <a:rPr lang="it-IT" sz="1200" b="0" i="0" u="none" strike="noStrike" kern="1200" dirty="0">
                          <a:solidFill>
                            <a:srgbClr val="000000"/>
                          </a:solidFill>
                          <a:effectLst/>
                          <a:latin typeface="Calibri" panose="020F0502020204030204" pitchFamily="34" charset="0"/>
                          <a:ea typeface="+mn-ea"/>
                          <a:cs typeface="+mn-cs"/>
                        </a:rPr>
                        <a:t> 452.962.268,26</a:t>
                      </a:r>
                    </a:p>
                  </a:txBody>
                  <a:tcPr marR="180000" anchor="ctr"/>
                </a:tc>
                <a:tc>
                  <a:txBody>
                    <a:bodyPr/>
                    <a:lstStyle/>
                    <a:p>
                      <a:pPr marL="0" algn="r" defTabSz="914400" rtl="0" eaLnBrk="1" fontAlgn="b" latinLnBrk="0" hangingPunct="1"/>
                      <a:r>
                        <a:rPr lang="it-IT" sz="1200" b="0" i="0" u="none" strike="noStrike" kern="1200" dirty="0">
                          <a:solidFill>
                            <a:srgbClr val="000000"/>
                          </a:solidFill>
                          <a:effectLst/>
                          <a:latin typeface="Calibri" panose="020F0502020204030204" pitchFamily="34" charset="0"/>
                          <a:ea typeface="+mn-ea"/>
                          <a:cs typeface="+mn-cs"/>
                        </a:rPr>
                        <a:t>  315.098.931,65 </a:t>
                      </a:r>
                    </a:p>
                  </a:txBody>
                  <a:tcPr marR="180000" anchor="ctr"/>
                </a:tc>
                <a:tc>
                  <a:txBody>
                    <a:bodyPr/>
                    <a:lstStyle/>
                    <a:p>
                      <a:pPr marL="0" algn="r" defTabSz="914400" rtl="0" eaLnBrk="1" fontAlgn="b" latinLnBrk="0" hangingPunct="1"/>
                      <a:r>
                        <a:rPr lang="it-IT" sz="1200" b="0" i="0" u="none" strike="noStrike" kern="1200" dirty="0">
                          <a:solidFill>
                            <a:srgbClr val="000000"/>
                          </a:solidFill>
                          <a:effectLst/>
                          <a:latin typeface="Calibri" panose="020F0502020204030204" pitchFamily="34" charset="0"/>
                          <a:ea typeface="+mn-ea"/>
                          <a:cs typeface="+mn-cs"/>
                        </a:rPr>
                        <a:t>   137.863.336,61</a:t>
                      </a:r>
                    </a:p>
                  </a:txBody>
                  <a:tcPr marR="180000" anchor="ctr"/>
                </a:tc>
                <a:tc>
                  <a:txBody>
                    <a:bodyPr/>
                    <a:lstStyle/>
                    <a:p>
                      <a:pPr algn="r" fontAlgn="b"/>
                      <a:r>
                        <a:rPr lang="it-IT" sz="1200" b="0" i="0" u="none" strike="noStrike" dirty="0">
                          <a:solidFill>
                            <a:srgbClr val="000000"/>
                          </a:solidFill>
                          <a:effectLst/>
                          <a:latin typeface="Calibri" panose="020F0502020204030204" pitchFamily="34" charset="0"/>
                        </a:rPr>
                        <a:t>690</a:t>
                      </a:r>
                    </a:p>
                  </a:txBody>
                  <a:tcPr marR="180000" anchor="ctr"/>
                </a:tc>
                <a:extLst>
                  <a:ext uri="{0D108BD9-81ED-4DB2-BD59-A6C34878D82A}">
                    <a16:rowId xmlns:a16="http://schemas.microsoft.com/office/drawing/2014/main" val="4158717240"/>
                  </a:ext>
                </a:extLst>
              </a:tr>
              <a:tr h="591090">
                <a:tc>
                  <a:txBody>
                    <a:bodyPr/>
                    <a:lstStyle/>
                    <a:p>
                      <a:pPr algn="l" fontAlgn="b"/>
                      <a:r>
                        <a:rPr lang="it-IT" sz="1200" u="none" strike="noStrike" dirty="0">
                          <a:effectLst/>
                        </a:rPr>
                        <a:t>C3 - TURISMO E CULTURA 4.0</a:t>
                      </a:r>
                      <a:endParaRPr lang="it-IT" sz="1200" b="0" i="0" u="none" strike="noStrike" dirty="0">
                        <a:solidFill>
                          <a:srgbClr val="000000"/>
                        </a:solidFill>
                        <a:effectLst/>
                        <a:latin typeface="Calibri" panose="020F0502020204030204" pitchFamily="34" charset="0"/>
                      </a:endParaRPr>
                    </a:p>
                  </a:txBody>
                  <a:tcPr marL="42520" marR="4724" marT="4724" marB="0" anchor="ctr"/>
                </a:tc>
                <a:tc>
                  <a:txBody>
                    <a:bodyPr/>
                    <a:lstStyle/>
                    <a:p>
                      <a:pPr marL="0" algn="r" defTabSz="914400" rtl="0" eaLnBrk="1" fontAlgn="b" latinLnBrk="0" hangingPunct="1"/>
                      <a:r>
                        <a:rPr lang="it-IT" sz="1200" b="0" i="0" u="none" strike="noStrike" kern="1200" dirty="0">
                          <a:solidFill>
                            <a:srgbClr val="000000"/>
                          </a:solidFill>
                          <a:effectLst/>
                          <a:latin typeface="Calibri" panose="020F0502020204030204" pitchFamily="34" charset="0"/>
                          <a:ea typeface="+mn-ea"/>
                          <a:cs typeface="+mn-cs"/>
                        </a:rPr>
                        <a:t>  650.915.738,03</a:t>
                      </a:r>
                    </a:p>
                  </a:txBody>
                  <a:tcPr marR="180000" anchor="ctr"/>
                </a:tc>
                <a:tc>
                  <a:txBody>
                    <a:bodyPr/>
                    <a:lstStyle/>
                    <a:p>
                      <a:pPr marL="0" algn="r" defTabSz="914400" rtl="0" eaLnBrk="1" fontAlgn="b" latinLnBrk="0" hangingPunct="1"/>
                      <a:r>
                        <a:rPr lang="it-IT" sz="1200" b="0" i="0" u="none" strike="noStrike" kern="1200" dirty="0">
                          <a:solidFill>
                            <a:srgbClr val="000000"/>
                          </a:solidFill>
                          <a:effectLst/>
                          <a:latin typeface="Calibri" panose="020F0502020204030204" pitchFamily="34" charset="0"/>
                          <a:ea typeface="+mn-ea"/>
                          <a:cs typeface="+mn-cs"/>
                        </a:rPr>
                        <a:t> 467.090.850,36</a:t>
                      </a:r>
                    </a:p>
                  </a:txBody>
                  <a:tcPr marR="180000" anchor="ctr"/>
                </a:tc>
                <a:tc>
                  <a:txBody>
                    <a:bodyPr/>
                    <a:lstStyle/>
                    <a:p>
                      <a:pPr marL="0" algn="r" defTabSz="914400" rtl="0" eaLnBrk="1" fontAlgn="b" latinLnBrk="0" hangingPunct="1"/>
                      <a:r>
                        <a:rPr lang="it-IT" sz="1200" b="0" i="0" u="none" strike="noStrike" kern="1200" dirty="0">
                          <a:solidFill>
                            <a:srgbClr val="000000"/>
                          </a:solidFill>
                          <a:effectLst/>
                          <a:latin typeface="Calibri" panose="020F0502020204030204" pitchFamily="34" charset="0"/>
                          <a:ea typeface="+mn-ea"/>
                          <a:cs typeface="+mn-cs"/>
                        </a:rPr>
                        <a:t> 183.824.887,67</a:t>
                      </a:r>
                    </a:p>
                  </a:txBody>
                  <a:tcPr marR="180000" anchor="ctr"/>
                </a:tc>
                <a:tc>
                  <a:txBody>
                    <a:bodyPr/>
                    <a:lstStyle/>
                    <a:p>
                      <a:pPr algn="r" fontAlgn="b"/>
                      <a:r>
                        <a:rPr lang="it-IT" sz="1200" b="0" i="0" u="none" strike="noStrike" dirty="0">
                          <a:solidFill>
                            <a:srgbClr val="000000"/>
                          </a:solidFill>
                          <a:effectLst/>
                          <a:latin typeface="Calibri" panose="020F0502020204030204" pitchFamily="34" charset="0"/>
                        </a:rPr>
                        <a:t>1.225</a:t>
                      </a:r>
                    </a:p>
                  </a:txBody>
                  <a:tcPr marR="180000" anchor="ctr"/>
                </a:tc>
                <a:extLst>
                  <a:ext uri="{0D108BD9-81ED-4DB2-BD59-A6C34878D82A}">
                    <a16:rowId xmlns:a16="http://schemas.microsoft.com/office/drawing/2014/main" val="2553677958"/>
                  </a:ext>
                </a:extLst>
              </a:tr>
            </a:tbl>
          </a:graphicData>
        </a:graphic>
      </p:graphicFrame>
      <p:sp>
        <p:nvSpPr>
          <p:cNvPr id="25" name="CasellaDiTesto 24">
            <a:extLst>
              <a:ext uri="{FF2B5EF4-FFF2-40B4-BE49-F238E27FC236}">
                <a16:creationId xmlns:a16="http://schemas.microsoft.com/office/drawing/2014/main" id="{CD6F922C-3F7E-470B-B684-5186533A554D}"/>
              </a:ext>
            </a:extLst>
          </p:cNvPr>
          <p:cNvSpPr txBox="1"/>
          <p:nvPr/>
        </p:nvSpPr>
        <p:spPr>
          <a:xfrm>
            <a:off x="2524055" y="3462222"/>
            <a:ext cx="4089196" cy="307777"/>
          </a:xfrm>
          <a:prstGeom prst="rect">
            <a:avLst/>
          </a:prstGeom>
          <a:noFill/>
        </p:spPr>
        <p:txBody>
          <a:bodyPr wrap="square" rtlCol="0">
            <a:spAutoFit/>
          </a:bodyPr>
          <a:lstStyle/>
          <a:p>
            <a:pPr algn="ctr"/>
            <a:r>
              <a:rPr lang="it-IT" sz="1400" b="1" dirty="0"/>
              <a:t>I DATI PER COMPONENTE DELLA MISSIONE 1</a:t>
            </a:r>
          </a:p>
        </p:txBody>
      </p:sp>
    </p:spTree>
    <p:extLst>
      <p:ext uri="{BB962C8B-B14F-4D97-AF65-F5344CB8AC3E}">
        <p14:creationId xmlns:p14="http://schemas.microsoft.com/office/powerpoint/2010/main" val="773083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a:xfrm>
            <a:off x="6805028" y="6278529"/>
            <a:ext cx="2057400" cy="365125"/>
          </a:xfrm>
        </p:spPr>
        <p:txBody>
          <a:bodyPr/>
          <a:lstStyle/>
          <a:p>
            <a:fld id="{21C6F733-6905-4128-9236-663906E6616F}" type="slidenum">
              <a:rPr lang="it-IT" smtClean="0">
                <a:solidFill>
                  <a:schemeClr val="tx1"/>
                </a:solidFill>
              </a:rPr>
              <a:t>8</a:t>
            </a:fld>
            <a:endParaRPr lang="it-IT" dirty="0">
              <a:solidFill>
                <a:schemeClr val="tx1"/>
              </a:solidFill>
            </a:endParaRPr>
          </a:p>
        </p:txBody>
      </p:sp>
      <p:graphicFrame>
        <p:nvGraphicFramePr>
          <p:cNvPr id="7" name="Grafico 6">
            <a:extLst>
              <a:ext uri="{FF2B5EF4-FFF2-40B4-BE49-F238E27FC236}">
                <a16:creationId xmlns:a16="http://schemas.microsoft.com/office/drawing/2014/main" id="{00000000-0008-0000-0300-000005000000}"/>
              </a:ext>
            </a:extLst>
          </p:cNvPr>
          <p:cNvGraphicFramePr>
            <a:graphicFrameLocks/>
          </p:cNvGraphicFramePr>
          <p:nvPr/>
        </p:nvGraphicFramePr>
        <p:xfrm>
          <a:off x="692876" y="3728139"/>
          <a:ext cx="7955279" cy="2554745"/>
        </p:xfrm>
        <a:graphic>
          <a:graphicData uri="http://schemas.openxmlformats.org/drawingml/2006/chart">
            <c:chart xmlns:c="http://schemas.openxmlformats.org/drawingml/2006/chart" xmlns:r="http://schemas.openxmlformats.org/officeDocument/2006/relationships" r:id="rId2"/>
          </a:graphicData>
        </a:graphic>
      </p:graphicFrame>
      <p:sp>
        <p:nvSpPr>
          <p:cNvPr id="10" name="CasellaDiTesto 9"/>
          <p:cNvSpPr txBox="1"/>
          <p:nvPr/>
        </p:nvSpPr>
        <p:spPr>
          <a:xfrm>
            <a:off x="2293400" y="1706913"/>
            <a:ext cx="4550505" cy="307777"/>
          </a:xfrm>
          <a:prstGeom prst="rect">
            <a:avLst/>
          </a:prstGeom>
          <a:noFill/>
        </p:spPr>
        <p:txBody>
          <a:bodyPr wrap="square" rtlCol="0">
            <a:spAutoFit/>
          </a:bodyPr>
          <a:lstStyle/>
          <a:p>
            <a:pPr algn="ctr"/>
            <a:r>
              <a:rPr lang="it-IT" sz="1400" dirty="0"/>
              <a:t>dati riferiti al territorio regionale al 15 ottobre 2025</a:t>
            </a:r>
          </a:p>
        </p:txBody>
      </p:sp>
      <p:sp>
        <p:nvSpPr>
          <p:cNvPr id="9" name="Esagono 8">
            <a:extLst>
              <a:ext uri="{FF2B5EF4-FFF2-40B4-BE49-F238E27FC236}">
                <a16:creationId xmlns:a16="http://schemas.microsoft.com/office/drawing/2014/main" id="{16F0A923-C6D4-4EB8-9D8E-6DF7E4C24164}"/>
              </a:ext>
            </a:extLst>
          </p:cNvPr>
          <p:cNvSpPr/>
          <p:nvPr/>
        </p:nvSpPr>
        <p:spPr>
          <a:xfrm>
            <a:off x="2543451" y="682435"/>
            <a:ext cx="5127774" cy="996473"/>
          </a:xfrm>
          <a:prstGeom prst="hexagon">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C4DBF0"/>
              </a:solidFill>
            </a:endParaRPr>
          </a:p>
        </p:txBody>
      </p:sp>
      <p:sp>
        <p:nvSpPr>
          <p:cNvPr id="12" name="CasellaDiTesto 11">
            <a:extLst>
              <a:ext uri="{FF2B5EF4-FFF2-40B4-BE49-F238E27FC236}">
                <a16:creationId xmlns:a16="http://schemas.microsoft.com/office/drawing/2014/main" id="{C3455D19-7F38-44E7-927C-CB8E9DADF186}"/>
              </a:ext>
            </a:extLst>
          </p:cNvPr>
          <p:cNvSpPr txBox="1"/>
          <p:nvPr/>
        </p:nvSpPr>
        <p:spPr>
          <a:xfrm>
            <a:off x="3074900" y="842679"/>
            <a:ext cx="4456275" cy="646331"/>
          </a:xfrm>
          <a:prstGeom prst="rect">
            <a:avLst/>
          </a:prstGeom>
          <a:noFill/>
        </p:spPr>
        <p:txBody>
          <a:bodyPr wrap="square" rtlCol="0">
            <a:spAutoFit/>
          </a:bodyPr>
          <a:lstStyle/>
          <a:p>
            <a:r>
              <a:rPr lang="it-IT" b="1" dirty="0">
                <a:solidFill>
                  <a:srgbClr val="006600"/>
                </a:solidFill>
              </a:rPr>
              <a:t>MISSIONE 2 – RIVOLUZIONE VERDE E TRANSIZIONE ECOLOGICA</a:t>
            </a:r>
          </a:p>
        </p:txBody>
      </p:sp>
      <p:sp>
        <p:nvSpPr>
          <p:cNvPr id="14" name="Rettangolo 13">
            <a:extLst>
              <a:ext uri="{FF2B5EF4-FFF2-40B4-BE49-F238E27FC236}">
                <a16:creationId xmlns:a16="http://schemas.microsoft.com/office/drawing/2014/main" id="{476C32F5-9D54-4633-8876-898DBA0E7F4A}"/>
              </a:ext>
            </a:extLst>
          </p:cNvPr>
          <p:cNvSpPr/>
          <p:nvPr/>
        </p:nvSpPr>
        <p:spPr>
          <a:xfrm>
            <a:off x="2489378" y="634032"/>
            <a:ext cx="433117" cy="10448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Ovale 17">
            <a:extLst>
              <a:ext uri="{FF2B5EF4-FFF2-40B4-BE49-F238E27FC236}">
                <a16:creationId xmlns:a16="http://schemas.microsoft.com/office/drawing/2014/main" id="{451861C0-0AC0-4584-800B-CCE9704DE2B9}"/>
              </a:ext>
            </a:extLst>
          </p:cNvPr>
          <p:cNvSpPr/>
          <p:nvPr/>
        </p:nvSpPr>
        <p:spPr>
          <a:xfrm>
            <a:off x="1949781" y="2084103"/>
            <a:ext cx="2462246" cy="1274911"/>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Ovale 18">
            <a:extLst>
              <a:ext uri="{FF2B5EF4-FFF2-40B4-BE49-F238E27FC236}">
                <a16:creationId xmlns:a16="http://schemas.microsoft.com/office/drawing/2014/main" id="{6A859DF6-B7E2-458E-A1D5-7C7796389DA1}"/>
              </a:ext>
            </a:extLst>
          </p:cNvPr>
          <p:cNvSpPr/>
          <p:nvPr/>
        </p:nvSpPr>
        <p:spPr>
          <a:xfrm>
            <a:off x="4942778" y="2084104"/>
            <a:ext cx="2288765" cy="1280248"/>
          </a:xfrm>
          <a:prstGeom prst="ellipse">
            <a:avLst/>
          </a:prstGeom>
          <a:solidFill>
            <a:srgbClr val="92D05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21" name="CasellaDiTesto 20">
            <a:extLst>
              <a:ext uri="{FF2B5EF4-FFF2-40B4-BE49-F238E27FC236}">
                <a16:creationId xmlns:a16="http://schemas.microsoft.com/office/drawing/2014/main" id="{88ECDAB3-24B8-4FEA-8E9E-D604528EE52F}"/>
              </a:ext>
            </a:extLst>
          </p:cNvPr>
          <p:cNvSpPr txBox="1"/>
          <p:nvPr/>
        </p:nvSpPr>
        <p:spPr>
          <a:xfrm>
            <a:off x="2142294" y="2364350"/>
            <a:ext cx="2077219" cy="923330"/>
          </a:xfrm>
          <a:prstGeom prst="rect">
            <a:avLst/>
          </a:prstGeom>
          <a:noFill/>
        </p:spPr>
        <p:txBody>
          <a:bodyPr wrap="square" rtlCol="0">
            <a:spAutoFit/>
          </a:bodyPr>
          <a:lstStyle/>
          <a:p>
            <a:pPr algn="ctr"/>
            <a:r>
              <a:rPr lang="it-IT" b="1" dirty="0">
                <a:solidFill>
                  <a:srgbClr val="006600"/>
                </a:solidFill>
              </a:rPr>
              <a:t>TOTALE RISORSE</a:t>
            </a:r>
          </a:p>
          <a:p>
            <a:pPr algn="ctr"/>
            <a:r>
              <a:rPr lang="it-IT" b="1" dirty="0">
                <a:solidFill>
                  <a:srgbClr val="006600"/>
                </a:solidFill>
              </a:rPr>
              <a:t>€ </a:t>
            </a:r>
            <a:r>
              <a:rPr lang="it-IT" b="1" dirty="0">
                <a:solidFill>
                  <a:srgbClr val="006600"/>
                </a:solidFill>
                <a:latin typeface="Calibri" panose="020F0502020204030204" pitchFamily="34" charset="0"/>
              </a:rPr>
              <a:t>4.728.499.689,29 </a:t>
            </a:r>
          </a:p>
          <a:p>
            <a:pPr algn="ctr"/>
            <a:r>
              <a:rPr lang="it-IT" b="1" dirty="0">
                <a:solidFill>
                  <a:srgbClr val="006600"/>
                </a:solidFill>
              </a:rPr>
              <a:t> </a:t>
            </a:r>
          </a:p>
        </p:txBody>
      </p:sp>
      <p:sp>
        <p:nvSpPr>
          <p:cNvPr id="22" name="CasellaDiTesto 21">
            <a:extLst>
              <a:ext uri="{FF2B5EF4-FFF2-40B4-BE49-F238E27FC236}">
                <a16:creationId xmlns:a16="http://schemas.microsoft.com/office/drawing/2014/main" id="{4E47A6D5-25EF-4A20-A250-E2992D2584AE}"/>
              </a:ext>
            </a:extLst>
          </p:cNvPr>
          <p:cNvSpPr txBox="1"/>
          <p:nvPr/>
        </p:nvSpPr>
        <p:spPr>
          <a:xfrm>
            <a:off x="5107669" y="2428792"/>
            <a:ext cx="2077219" cy="646331"/>
          </a:xfrm>
          <a:prstGeom prst="rect">
            <a:avLst/>
          </a:prstGeom>
          <a:noFill/>
        </p:spPr>
        <p:txBody>
          <a:bodyPr wrap="square" rtlCol="0">
            <a:spAutoFit/>
          </a:bodyPr>
          <a:lstStyle/>
          <a:p>
            <a:pPr algn="ctr"/>
            <a:r>
              <a:rPr lang="it-IT" b="1" dirty="0">
                <a:solidFill>
                  <a:srgbClr val="006600"/>
                </a:solidFill>
              </a:rPr>
              <a:t>N. PROGETTI</a:t>
            </a:r>
          </a:p>
          <a:p>
            <a:pPr algn="ctr"/>
            <a:r>
              <a:rPr lang="it-IT" b="1" dirty="0">
                <a:solidFill>
                  <a:srgbClr val="006600"/>
                </a:solidFill>
                <a:latin typeface="Calibri" panose="020F0502020204030204" pitchFamily="34" charset="0"/>
              </a:rPr>
              <a:t>11.105</a:t>
            </a:r>
          </a:p>
        </p:txBody>
      </p:sp>
      <p:graphicFrame>
        <p:nvGraphicFramePr>
          <p:cNvPr id="24" name="Tabella 23">
            <a:extLst>
              <a:ext uri="{FF2B5EF4-FFF2-40B4-BE49-F238E27FC236}">
                <a16:creationId xmlns:a16="http://schemas.microsoft.com/office/drawing/2014/main" id="{E86DC889-8A2A-4C66-8BCC-D4C31675E4EB}"/>
              </a:ext>
            </a:extLst>
          </p:cNvPr>
          <p:cNvGraphicFramePr>
            <a:graphicFrameLocks noGrp="1"/>
          </p:cNvGraphicFramePr>
          <p:nvPr>
            <p:extLst>
              <p:ext uri="{D42A27DB-BD31-4B8C-83A1-F6EECF244321}">
                <p14:modId xmlns:p14="http://schemas.microsoft.com/office/powerpoint/2010/main" val="3573327634"/>
              </p:ext>
            </p:extLst>
          </p:nvPr>
        </p:nvGraphicFramePr>
        <p:xfrm>
          <a:off x="281572" y="3837508"/>
          <a:ext cx="8476944" cy="2386460"/>
        </p:xfrm>
        <a:graphic>
          <a:graphicData uri="http://schemas.openxmlformats.org/drawingml/2006/table">
            <a:tbl>
              <a:tblPr firstRow="1">
                <a:tableStyleId>{93296810-A885-4BE3-A3E7-6D5BEEA58F35}</a:tableStyleId>
              </a:tblPr>
              <a:tblGrid>
                <a:gridCol w="2667816">
                  <a:extLst>
                    <a:ext uri="{9D8B030D-6E8A-4147-A177-3AD203B41FA5}">
                      <a16:colId xmlns:a16="http://schemas.microsoft.com/office/drawing/2014/main" val="2944053533"/>
                    </a:ext>
                  </a:extLst>
                </a:gridCol>
                <a:gridCol w="1540062">
                  <a:extLst>
                    <a:ext uri="{9D8B030D-6E8A-4147-A177-3AD203B41FA5}">
                      <a16:colId xmlns:a16="http://schemas.microsoft.com/office/drawing/2014/main" val="2380432580"/>
                    </a:ext>
                  </a:extLst>
                </a:gridCol>
                <a:gridCol w="1676400">
                  <a:extLst>
                    <a:ext uri="{9D8B030D-6E8A-4147-A177-3AD203B41FA5}">
                      <a16:colId xmlns:a16="http://schemas.microsoft.com/office/drawing/2014/main" val="2434781082"/>
                    </a:ext>
                  </a:extLst>
                </a:gridCol>
                <a:gridCol w="1414796">
                  <a:extLst>
                    <a:ext uri="{9D8B030D-6E8A-4147-A177-3AD203B41FA5}">
                      <a16:colId xmlns:a16="http://schemas.microsoft.com/office/drawing/2014/main" val="210589147"/>
                    </a:ext>
                  </a:extLst>
                </a:gridCol>
                <a:gridCol w="1177870">
                  <a:extLst>
                    <a:ext uri="{9D8B030D-6E8A-4147-A177-3AD203B41FA5}">
                      <a16:colId xmlns:a16="http://schemas.microsoft.com/office/drawing/2014/main" val="782087283"/>
                    </a:ext>
                  </a:extLst>
                </a:gridCol>
              </a:tblGrid>
              <a:tr h="477292">
                <a:tc>
                  <a:txBody>
                    <a:bodyPr/>
                    <a:lstStyle/>
                    <a:p>
                      <a:pPr algn="ctr" fontAlgn="b"/>
                      <a:r>
                        <a:rPr lang="it-IT" sz="1400" b="1" u="none" strike="noStrike" dirty="0">
                          <a:effectLst/>
                        </a:rPr>
                        <a:t>COMPONENTE</a:t>
                      </a:r>
                      <a:endParaRPr lang="it-IT" sz="1400" b="1" i="0" u="none" strike="noStrike" dirty="0">
                        <a:solidFill>
                          <a:srgbClr val="000000"/>
                        </a:solidFill>
                        <a:effectLst/>
                        <a:latin typeface="Calibri" panose="020F0502020204030204" pitchFamily="34" charset="0"/>
                      </a:endParaRPr>
                    </a:p>
                  </a:txBody>
                  <a:tcPr marL="4724" marR="4724" marT="4724" marB="0" anchor="ctr"/>
                </a:tc>
                <a:tc>
                  <a:txBody>
                    <a:bodyPr/>
                    <a:lstStyle/>
                    <a:p>
                      <a:pPr algn="ctr" fontAlgn="b"/>
                      <a:r>
                        <a:rPr lang="it-IT" sz="1400" b="1" u="none" strike="noStrike" dirty="0">
                          <a:effectLst/>
                        </a:rPr>
                        <a:t>RISORSE TOTALI</a:t>
                      </a:r>
                      <a:endParaRPr lang="it-IT" sz="1400" b="1" i="0" u="none" strike="noStrike" dirty="0">
                        <a:solidFill>
                          <a:srgbClr val="000000"/>
                        </a:solidFill>
                        <a:effectLst/>
                        <a:latin typeface="Calibri" panose="020F0502020204030204" pitchFamily="34" charset="0"/>
                      </a:endParaRPr>
                    </a:p>
                  </a:txBody>
                  <a:tcPr marL="4724" marR="4724" marT="4724" marB="0" anchor="ctr"/>
                </a:tc>
                <a:tc>
                  <a:txBody>
                    <a:bodyPr/>
                    <a:lstStyle/>
                    <a:p>
                      <a:pPr algn="ctr" fontAlgn="b"/>
                      <a:r>
                        <a:rPr lang="it-IT" sz="1400" b="1" u="none" strike="noStrike" dirty="0">
                          <a:effectLst/>
                        </a:rPr>
                        <a:t>PNRR/PNC</a:t>
                      </a:r>
                      <a:endParaRPr lang="it-IT" sz="1400" b="1" i="0" u="none" strike="noStrike" dirty="0">
                        <a:solidFill>
                          <a:srgbClr val="000000"/>
                        </a:solidFill>
                        <a:effectLst/>
                        <a:latin typeface="Calibri" panose="020F0502020204030204" pitchFamily="34" charset="0"/>
                      </a:endParaRPr>
                    </a:p>
                  </a:txBody>
                  <a:tcPr marL="4724" marR="4724" marT="4724" marB="0" anchor="ctr"/>
                </a:tc>
                <a:tc>
                  <a:txBody>
                    <a:bodyPr/>
                    <a:lstStyle/>
                    <a:p>
                      <a:pPr algn="ctr" fontAlgn="b"/>
                      <a:r>
                        <a:rPr lang="it-IT" sz="1400" b="1" u="none" strike="noStrike" dirty="0">
                          <a:effectLst/>
                        </a:rPr>
                        <a:t>ALTRI FONDI</a:t>
                      </a:r>
                      <a:endParaRPr lang="it-IT" sz="1400" b="1" i="0" u="none" strike="noStrike" dirty="0">
                        <a:solidFill>
                          <a:srgbClr val="000000"/>
                        </a:solidFill>
                        <a:effectLst/>
                        <a:latin typeface="Calibri" panose="020F0502020204030204" pitchFamily="34" charset="0"/>
                      </a:endParaRPr>
                    </a:p>
                  </a:txBody>
                  <a:tcPr marL="4724" marR="4724" marT="4724" marB="0" anchor="ctr"/>
                </a:tc>
                <a:tc>
                  <a:txBody>
                    <a:bodyPr/>
                    <a:lstStyle/>
                    <a:p>
                      <a:pPr algn="ctr" fontAlgn="b"/>
                      <a:r>
                        <a:rPr lang="it-IT" sz="1400" b="1" u="none" strike="noStrike" dirty="0">
                          <a:effectLst/>
                        </a:rPr>
                        <a:t>N. PROGETTI</a:t>
                      </a:r>
                      <a:endParaRPr lang="it-IT" sz="1400" b="1" i="0" u="none" strike="noStrike" dirty="0">
                        <a:solidFill>
                          <a:srgbClr val="000000"/>
                        </a:solidFill>
                        <a:effectLst/>
                        <a:latin typeface="Calibri" panose="020F0502020204030204" pitchFamily="34" charset="0"/>
                      </a:endParaRPr>
                    </a:p>
                  </a:txBody>
                  <a:tcPr marL="4724" marR="4724" marT="4724" marB="0" anchor="ctr"/>
                </a:tc>
                <a:extLst>
                  <a:ext uri="{0D108BD9-81ED-4DB2-BD59-A6C34878D82A}">
                    <a16:rowId xmlns:a16="http://schemas.microsoft.com/office/drawing/2014/main" val="1346295387"/>
                  </a:ext>
                </a:extLst>
              </a:tr>
              <a:tr h="477292">
                <a:tc>
                  <a:txBody>
                    <a:bodyPr/>
                    <a:lstStyle/>
                    <a:p>
                      <a:pPr algn="l" fontAlgn="b"/>
                      <a:r>
                        <a:rPr lang="it-IT" sz="1200" b="0" i="0" u="none" strike="noStrike" dirty="0">
                          <a:solidFill>
                            <a:srgbClr val="000000"/>
                          </a:solidFill>
                          <a:effectLst/>
                          <a:latin typeface="Calibri" panose="020F0502020204030204" pitchFamily="34" charset="0"/>
                        </a:rPr>
                        <a:t>C1 - AGRICOLTURA SOSTENIBILE ED ECONOMIA CIRCOLARE</a:t>
                      </a:r>
                    </a:p>
                  </a:txBody>
                  <a:tcPr marL="85725" marR="9525" marT="9525" marB="0" anchor="ctr"/>
                </a:tc>
                <a:tc>
                  <a:txBody>
                    <a:bodyPr/>
                    <a:lstStyle/>
                    <a:p>
                      <a:pPr algn="r" fontAlgn="b"/>
                      <a:r>
                        <a:rPr lang="it-IT" sz="1200" b="0" i="0" u="none" strike="noStrike" dirty="0">
                          <a:solidFill>
                            <a:srgbClr val="000000"/>
                          </a:solidFill>
                          <a:effectLst/>
                          <a:latin typeface="Calibri" panose="020F0502020204030204" pitchFamily="34" charset="0"/>
                        </a:rPr>
                        <a:t> 773.346.398,38</a:t>
                      </a:r>
                    </a:p>
                  </a:txBody>
                  <a:tcPr marL="7620" marR="180000" marT="7620" marB="0" anchor="ctr"/>
                </a:tc>
                <a:tc>
                  <a:txBody>
                    <a:bodyPr/>
                    <a:lstStyle/>
                    <a:p>
                      <a:pPr algn="r" fontAlgn="b"/>
                      <a:r>
                        <a:rPr lang="it-IT" sz="1200" b="0" i="0" u="none" strike="noStrike" dirty="0">
                          <a:solidFill>
                            <a:srgbClr val="000000"/>
                          </a:solidFill>
                          <a:effectLst/>
                          <a:latin typeface="Calibri" panose="020F0502020204030204" pitchFamily="34" charset="0"/>
                        </a:rPr>
                        <a:t> 466.455.519,93</a:t>
                      </a:r>
                    </a:p>
                  </a:txBody>
                  <a:tcPr marL="7620" marR="180000" marT="7620" marB="0" anchor="ctr"/>
                </a:tc>
                <a:tc>
                  <a:txBody>
                    <a:bodyPr/>
                    <a:lstStyle/>
                    <a:p>
                      <a:pPr algn="r" fontAlgn="b"/>
                      <a:r>
                        <a:rPr lang="it-IT" sz="1200" b="0" i="0" u="none" strike="noStrike" dirty="0">
                          <a:solidFill>
                            <a:srgbClr val="000000"/>
                          </a:solidFill>
                          <a:effectLst/>
                          <a:latin typeface="Calibri" panose="020F0502020204030204" pitchFamily="34" charset="0"/>
                        </a:rPr>
                        <a:t>   306.890.878,45</a:t>
                      </a:r>
                    </a:p>
                  </a:txBody>
                  <a:tcPr marL="7620" marR="180000" marT="7620" marB="0" anchor="ctr"/>
                </a:tc>
                <a:tc>
                  <a:txBody>
                    <a:bodyPr/>
                    <a:lstStyle/>
                    <a:p>
                      <a:pPr algn="r" fontAlgn="b"/>
                      <a:r>
                        <a:rPr lang="it-IT" sz="1200" b="0" i="0" u="none" strike="noStrike" dirty="0">
                          <a:solidFill>
                            <a:srgbClr val="000000"/>
                          </a:solidFill>
                          <a:effectLst/>
                          <a:latin typeface="Calibri" panose="020F0502020204030204" pitchFamily="34" charset="0"/>
                        </a:rPr>
                        <a:t>2.263</a:t>
                      </a:r>
                    </a:p>
                  </a:txBody>
                  <a:tcPr marL="7620" marR="180000" marT="7620" marB="0" anchor="ctr"/>
                </a:tc>
                <a:extLst>
                  <a:ext uri="{0D108BD9-81ED-4DB2-BD59-A6C34878D82A}">
                    <a16:rowId xmlns:a16="http://schemas.microsoft.com/office/drawing/2014/main" val="4045361160"/>
                  </a:ext>
                </a:extLst>
              </a:tr>
              <a:tr h="477292">
                <a:tc>
                  <a:txBody>
                    <a:bodyPr/>
                    <a:lstStyle/>
                    <a:p>
                      <a:pPr algn="l" fontAlgn="b"/>
                      <a:r>
                        <a:rPr lang="it-IT" sz="1200" b="0" i="0" u="none" strike="noStrike" dirty="0">
                          <a:solidFill>
                            <a:srgbClr val="000000"/>
                          </a:solidFill>
                          <a:effectLst/>
                          <a:latin typeface="Calibri" panose="020F0502020204030204" pitchFamily="34" charset="0"/>
                        </a:rPr>
                        <a:t>C2 - ENERGIA RINNOVABILE IDROGENO, RETE E MOBILITA' SOSTENIBILE</a:t>
                      </a:r>
                    </a:p>
                  </a:txBody>
                  <a:tcPr marL="85725" marR="9525" marT="9525" marB="0" anchor="ctr"/>
                </a:tc>
                <a:tc>
                  <a:txBody>
                    <a:bodyPr/>
                    <a:lstStyle/>
                    <a:p>
                      <a:pPr algn="r" fontAlgn="b"/>
                      <a:r>
                        <a:rPr lang="it-IT" sz="1200" b="0" i="0" u="none" strike="noStrike" dirty="0">
                          <a:solidFill>
                            <a:srgbClr val="000000"/>
                          </a:solidFill>
                          <a:effectLst/>
                          <a:latin typeface="Calibri" panose="020F0502020204030204" pitchFamily="34" charset="0"/>
                        </a:rPr>
                        <a:t> 1.328.813.313,27</a:t>
                      </a:r>
                    </a:p>
                  </a:txBody>
                  <a:tcPr marL="7620" marR="180000" marT="7620" marB="0" anchor="ctr"/>
                </a:tc>
                <a:tc>
                  <a:txBody>
                    <a:bodyPr/>
                    <a:lstStyle/>
                    <a:p>
                      <a:pPr algn="r" fontAlgn="b"/>
                      <a:r>
                        <a:rPr lang="it-IT" sz="1200" b="0" i="0" u="none" strike="noStrike" dirty="0">
                          <a:solidFill>
                            <a:srgbClr val="000000"/>
                          </a:solidFill>
                          <a:effectLst/>
                          <a:latin typeface="Calibri" panose="020F0502020204030204" pitchFamily="34" charset="0"/>
                        </a:rPr>
                        <a:t> 942.469.710,25</a:t>
                      </a:r>
                    </a:p>
                  </a:txBody>
                  <a:tcPr marL="7620" marR="180000" marT="7620" marB="0" anchor="ctr"/>
                </a:tc>
                <a:tc>
                  <a:txBody>
                    <a:bodyPr/>
                    <a:lstStyle/>
                    <a:p>
                      <a:pPr algn="r" fontAlgn="b"/>
                      <a:r>
                        <a:rPr lang="it-IT" sz="1200" b="0" i="0" u="none" strike="noStrike" dirty="0">
                          <a:solidFill>
                            <a:srgbClr val="000000"/>
                          </a:solidFill>
                          <a:effectLst/>
                          <a:latin typeface="Calibri" panose="020F0502020204030204" pitchFamily="34" charset="0"/>
                        </a:rPr>
                        <a:t> 386.343.603,02</a:t>
                      </a:r>
                    </a:p>
                  </a:txBody>
                  <a:tcPr marL="7620" marR="180000" marT="7620" marB="0" anchor="ctr"/>
                </a:tc>
                <a:tc>
                  <a:txBody>
                    <a:bodyPr/>
                    <a:lstStyle/>
                    <a:p>
                      <a:pPr algn="r" fontAlgn="b"/>
                      <a:r>
                        <a:rPr lang="it-IT" sz="1200" b="0" i="0" u="none" strike="noStrike" dirty="0">
                          <a:solidFill>
                            <a:srgbClr val="000000"/>
                          </a:solidFill>
                          <a:effectLst/>
                          <a:latin typeface="Calibri" panose="020F0502020204030204" pitchFamily="34" charset="0"/>
                        </a:rPr>
                        <a:t>117</a:t>
                      </a:r>
                    </a:p>
                  </a:txBody>
                  <a:tcPr marL="7620" marR="180000" marT="7620" marB="0" anchor="ctr"/>
                </a:tc>
                <a:extLst>
                  <a:ext uri="{0D108BD9-81ED-4DB2-BD59-A6C34878D82A}">
                    <a16:rowId xmlns:a16="http://schemas.microsoft.com/office/drawing/2014/main" val="4158717240"/>
                  </a:ext>
                </a:extLst>
              </a:tr>
              <a:tr h="477292">
                <a:tc>
                  <a:txBody>
                    <a:bodyPr/>
                    <a:lstStyle/>
                    <a:p>
                      <a:pPr algn="l" fontAlgn="b"/>
                      <a:r>
                        <a:rPr lang="it-IT" sz="1200" b="0" i="0" u="none" strike="noStrike" dirty="0">
                          <a:solidFill>
                            <a:srgbClr val="000000"/>
                          </a:solidFill>
                          <a:effectLst/>
                          <a:latin typeface="Calibri" panose="020F0502020204030204" pitchFamily="34" charset="0"/>
                        </a:rPr>
                        <a:t>C3 - EFFICIENZA ENERGETICA E RIQUALIFICAZIONE DEGLI EDIFICI</a:t>
                      </a:r>
                    </a:p>
                  </a:txBody>
                  <a:tcPr marL="85725" marR="9525" marT="9525" marB="0" anchor="ctr"/>
                </a:tc>
                <a:tc>
                  <a:txBody>
                    <a:bodyPr/>
                    <a:lstStyle/>
                    <a:p>
                      <a:pPr algn="r" fontAlgn="b"/>
                      <a:r>
                        <a:rPr lang="it-IT" sz="1200" b="0" i="0" u="none" strike="noStrike" dirty="0">
                          <a:solidFill>
                            <a:srgbClr val="000000"/>
                          </a:solidFill>
                          <a:effectLst/>
                          <a:latin typeface="Calibri" panose="020F0502020204030204" pitchFamily="34" charset="0"/>
                        </a:rPr>
                        <a:t> 1.979.656.652,65</a:t>
                      </a:r>
                    </a:p>
                  </a:txBody>
                  <a:tcPr marL="7620" marR="180000" marT="7620" marB="0" anchor="ctr"/>
                </a:tc>
                <a:tc>
                  <a:txBody>
                    <a:bodyPr/>
                    <a:lstStyle/>
                    <a:p>
                      <a:pPr algn="r" fontAlgn="b"/>
                      <a:r>
                        <a:rPr lang="it-IT" sz="1200" b="0" i="0" u="none" strike="noStrike" dirty="0">
                          <a:solidFill>
                            <a:srgbClr val="000000"/>
                          </a:solidFill>
                          <a:effectLst/>
                          <a:latin typeface="Calibri" panose="020F0502020204030204" pitchFamily="34" charset="0"/>
                        </a:rPr>
                        <a:t>         1.780.745.975,33  </a:t>
                      </a:r>
                    </a:p>
                  </a:txBody>
                  <a:tcPr marL="7620" marR="180000" marT="7620" marB="0" anchor="ctr"/>
                </a:tc>
                <a:tc>
                  <a:txBody>
                    <a:bodyPr/>
                    <a:lstStyle/>
                    <a:p>
                      <a:pPr algn="r" fontAlgn="b"/>
                      <a:r>
                        <a:rPr lang="it-IT" sz="1200" b="0" i="0" u="none" strike="noStrike" dirty="0">
                          <a:solidFill>
                            <a:srgbClr val="000000"/>
                          </a:solidFill>
                          <a:effectLst/>
                          <a:latin typeface="Calibri" panose="020F0502020204030204" pitchFamily="34" charset="0"/>
                        </a:rPr>
                        <a:t> 198.910.677,32</a:t>
                      </a:r>
                    </a:p>
                  </a:txBody>
                  <a:tcPr marL="7620" marR="180000" marT="7620" marB="0" anchor="ctr"/>
                </a:tc>
                <a:tc>
                  <a:txBody>
                    <a:bodyPr/>
                    <a:lstStyle/>
                    <a:p>
                      <a:pPr algn="r" fontAlgn="b"/>
                      <a:r>
                        <a:rPr lang="it-IT" sz="1200" b="0" i="0" u="none" strike="noStrike" dirty="0">
                          <a:solidFill>
                            <a:srgbClr val="000000"/>
                          </a:solidFill>
                          <a:effectLst/>
                          <a:latin typeface="Calibri" panose="020F0502020204030204" pitchFamily="34" charset="0"/>
                        </a:rPr>
                        <a:t>8.639</a:t>
                      </a:r>
                    </a:p>
                  </a:txBody>
                  <a:tcPr marL="7620" marR="180000" marT="7620" marB="0" anchor="ctr"/>
                </a:tc>
                <a:extLst>
                  <a:ext uri="{0D108BD9-81ED-4DB2-BD59-A6C34878D82A}">
                    <a16:rowId xmlns:a16="http://schemas.microsoft.com/office/drawing/2014/main" val="2553677958"/>
                  </a:ext>
                </a:extLst>
              </a:tr>
              <a:tr h="477292">
                <a:tc>
                  <a:txBody>
                    <a:bodyPr/>
                    <a:lstStyle/>
                    <a:p>
                      <a:pPr algn="l" fontAlgn="b"/>
                      <a:r>
                        <a:rPr lang="it-IT" sz="1200" b="0" i="0" u="none" strike="noStrike" dirty="0">
                          <a:solidFill>
                            <a:srgbClr val="000000"/>
                          </a:solidFill>
                          <a:effectLst/>
                          <a:latin typeface="Calibri" panose="020F0502020204030204" pitchFamily="34" charset="0"/>
                        </a:rPr>
                        <a:t>C4 - TUTELA DEL TERRITORIO E DELLA RISORSA IDRICA</a:t>
                      </a:r>
                    </a:p>
                  </a:txBody>
                  <a:tcPr marL="85725" marR="9525" marT="9525" marB="0" anchor="ctr"/>
                </a:tc>
                <a:tc>
                  <a:txBody>
                    <a:bodyPr/>
                    <a:lstStyle/>
                    <a:p>
                      <a:pPr algn="r" fontAlgn="b"/>
                      <a:r>
                        <a:rPr lang="it-IT" sz="1200" b="0" i="0" u="none" strike="noStrike" dirty="0">
                          <a:solidFill>
                            <a:srgbClr val="000000"/>
                          </a:solidFill>
                          <a:effectLst/>
                          <a:latin typeface="Calibri" panose="020F0502020204030204" pitchFamily="34" charset="0"/>
                        </a:rPr>
                        <a:t>  646.683.324,99</a:t>
                      </a:r>
                    </a:p>
                  </a:txBody>
                  <a:tcPr marL="7620" marR="180000" marT="7620" marB="0" anchor="ctr"/>
                </a:tc>
                <a:tc>
                  <a:txBody>
                    <a:bodyPr/>
                    <a:lstStyle/>
                    <a:p>
                      <a:pPr algn="r" fontAlgn="b"/>
                      <a:r>
                        <a:rPr lang="it-IT" sz="1200" b="0" i="0" u="none" strike="noStrike" dirty="0">
                          <a:solidFill>
                            <a:srgbClr val="000000"/>
                          </a:solidFill>
                          <a:effectLst/>
                          <a:latin typeface="Calibri" panose="020F0502020204030204" pitchFamily="34" charset="0"/>
                        </a:rPr>
                        <a:t> 488.097.256,81</a:t>
                      </a:r>
                    </a:p>
                  </a:txBody>
                  <a:tcPr marL="7620" marR="180000" marT="7620" marB="0" anchor="ctr"/>
                </a:tc>
                <a:tc>
                  <a:txBody>
                    <a:bodyPr/>
                    <a:lstStyle/>
                    <a:p>
                      <a:pPr algn="r" fontAlgn="b"/>
                      <a:r>
                        <a:rPr lang="it-IT" sz="1200" b="0" i="0" u="none" strike="noStrike" dirty="0">
                          <a:solidFill>
                            <a:srgbClr val="000000"/>
                          </a:solidFill>
                          <a:effectLst/>
                          <a:latin typeface="Calibri" panose="020F0502020204030204" pitchFamily="34" charset="0"/>
                        </a:rPr>
                        <a:t>  158.586.068,18</a:t>
                      </a:r>
                    </a:p>
                  </a:txBody>
                  <a:tcPr marL="7620" marR="180000" marT="7620" marB="0" anchor="ctr"/>
                </a:tc>
                <a:tc>
                  <a:txBody>
                    <a:bodyPr/>
                    <a:lstStyle/>
                    <a:p>
                      <a:pPr algn="r" fontAlgn="b"/>
                      <a:r>
                        <a:rPr lang="it-IT" sz="1200" b="0" i="0" u="none" strike="noStrike" dirty="0">
                          <a:solidFill>
                            <a:srgbClr val="000000"/>
                          </a:solidFill>
                          <a:effectLst/>
                          <a:latin typeface="Calibri" panose="020F0502020204030204" pitchFamily="34" charset="0"/>
                        </a:rPr>
                        <a:t>86</a:t>
                      </a:r>
                    </a:p>
                  </a:txBody>
                  <a:tcPr marL="7620" marR="180000" marT="7620" marB="0" anchor="ctr"/>
                </a:tc>
                <a:extLst>
                  <a:ext uri="{0D108BD9-81ED-4DB2-BD59-A6C34878D82A}">
                    <a16:rowId xmlns:a16="http://schemas.microsoft.com/office/drawing/2014/main" val="2012267800"/>
                  </a:ext>
                </a:extLst>
              </a:tr>
            </a:tbl>
          </a:graphicData>
        </a:graphic>
      </p:graphicFrame>
      <p:sp>
        <p:nvSpPr>
          <p:cNvPr id="25" name="CasellaDiTesto 24">
            <a:extLst>
              <a:ext uri="{FF2B5EF4-FFF2-40B4-BE49-F238E27FC236}">
                <a16:creationId xmlns:a16="http://schemas.microsoft.com/office/drawing/2014/main" id="{CD6F922C-3F7E-470B-B684-5186533A554D}"/>
              </a:ext>
            </a:extLst>
          </p:cNvPr>
          <p:cNvSpPr txBox="1"/>
          <p:nvPr/>
        </p:nvSpPr>
        <p:spPr>
          <a:xfrm>
            <a:off x="2524055" y="3469842"/>
            <a:ext cx="4089196" cy="307777"/>
          </a:xfrm>
          <a:prstGeom prst="rect">
            <a:avLst/>
          </a:prstGeom>
          <a:noFill/>
        </p:spPr>
        <p:txBody>
          <a:bodyPr wrap="square" rtlCol="0">
            <a:spAutoFit/>
          </a:bodyPr>
          <a:lstStyle/>
          <a:p>
            <a:pPr algn="ctr"/>
            <a:r>
              <a:rPr lang="it-IT" sz="1400" b="1" dirty="0"/>
              <a:t>I DATI PER COMPONENTE DELLA MISSIONE 2</a:t>
            </a:r>
          </a:p>
        </p:txBody>
      </p:sp>
      <p:pic>
        <p:nvPicPr>
          <p:cNvPr id="3" name="Immagine 2">
            <a:extLst>
              <a:ext uri="{FF2B5EF4-FFF2-40B4-BE49-F238E27FC236}">
                <a16:creationId xmlns:a16="http://schemas.microsoft.com/office/drawing/2014/main" id="{A9CE7F8D-D31B-4EE3-A385-DC11822243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87998" y="693453"/>
            <a:ext cx="1187448" cy="1021205"/>
          </a:xfrm>
          <a:prstGeom prst="rect">
            <a:avLst/>
          </a:prstGeom>
        </p:spPr>
      </p:pic>
    </p:spTree>
    <p:extLst>
      <p:ext uri="{BB962C8B-B14F-4D97-AF65-F5344CB8AC3E}">
        <p14:creationId xmlns:p14="http://schemas.microsoft.com/office/powerpoint/2010/main" val="12572504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a:xfrm>
            <a:off x="6805028" y="6278529"/>
            <a:ext cx="2057400" cy="365125"/>
          </a:xfrm>
        </p:spPr>
        <p:txBody>
          <a:bodyPr/>
          <a:lstStyle/>
          <a:p>
            <a:fld id="{21C6F733-6905-4128-9236-663906E6616F}" type="slidenum">
              <a:rPr lang="it-IT" smtClean="0">
                <a:solidFill>
                  <a:schemeClr val="tx1"/>
                </a:solidFill>
              </a:rPr>
              <a:t>9</a:t>
            </a:fld>
            <a:endParaRPr lang="it-IT" dirty="0">
              <a:solidFill>
                <a:schemeClr val="tx1"/>
              </a:solidFill>
            </a:endParaRPr>
          </a:p>
        </p:txBody>
      </p:sp>
      <p:graphicFrame>
        <p:nvGraphicFramePr>
          <p:cNvPr id="7" name="Grafico 6">
            <a:extLst>
              <a:ext uri="{FF2B5EF4-FFF2-40B4-BE49-F238E27FC236}">
                <a16:creationId xmlns:a16="http://schemas.microsoft.com/office/drawing/2014/main" id="{00000000-0008-0000-0300-000005000000}"/>
              </a:ext>
            </a:extLst>
          </p:cNvPr>
          <p:cNvGraphicFramePr>
            <a:graphicFrameLocks/>
          </p:cNvGraphicFramePr>
          <p:nvPr>
            <p:extLst>
              <p:ext uri="{D42A27DB-BD31-4B8C-83A1-F6EECF244321}">
                <p14:modId xmlns:p14="http://schemas.microsoft.com/office/powerpoint/2010/main" val="1666746176"/>
              </p:ext>
            </p:extLst>
          </p:nvPr>
        </p:nvGraphicFramePr>
        <p:xfrm>
          <a:off x="17871" y="3792331"/>
          <a:ext cx="7955279" cy="2554745"/>
        </p:xfrm>
        <a:graphic>
          <a:graphicData uri="http://schemas.openxmlformats.org/drawingml/2006/chart">
            <c:chart xmlns:c="http://schemas.openxmlformats.org/drawingml/2006/chart" xmlns:r="http://schemas.openxmlformats.org/officeDocument/2006/relationships" r:id="rId2"/>
          </a:graphicData>
        </a:graphic>
      </p:graphicFrame>
      <p:sp>
        <p:nvSpPr>
          <p:cNvPr id="10" name="CasellaDiTesto 9"/>
          <p:cNvSpPr txBox="1"/>
          <p:nvPr/>
        </p:nvSpPr>
        <p:spPr>
          <a:xfrm>
            <a:off x="2334070" y="1748019"/>
            <a:ext cx="4419876" cy="307777"/>
          </a:xfrm>
          <a:prstGeom prst="rect">
            <a:avLst/>
          </a:prstGeom>
          <a:noFill/>
        </p:spPr>
        <p:txBody>
          <a:bodyPr wrap="square" rtlCol="0">
            <a:spAutoFit/>
          </a:bodyPr>
          <a:lstStyle/>
          <a:p>
            <a:pPr algn="ctr"/>
            <a:r>
              <a:rPr lang="it-IT" sz="1400" dirty="0"/>
              <a:t>dati riferiti al territorio regionale al 15 ottobre 2025</a:t>
            </a:r>
          </a:p>
        </p:txBody>
      </p:sp>
      <p:sp>
        <p:nvSpPr>
          <p:cNvPr id="9" name="Esagono 8">
            <a:extLst>
              <a:ext uri="{FF2B5EF4-FFF2-40B4-BE49-F238E27FC236}">
                <a16:creationId xmlns:a16="http://schemas.microsoft.com/office/drawing/2014/main" id="{16F0A923-C6D4-4EB8-9D8E-6DF7E4C24164}"/>
              </a:ext>
            </a:extLst>
          </p:cNvPr>
          <p:cNvSpPr/>
          <p:nvPr/>
        </p:nvSpPr>
        <p:spPr>
          <a:xfrm>
            <a:off x="2543451" y="682435"/>
            <a:ext cx="5127774" cy="996473"/>
          </a:xfrm>
          <a:prstGeom prst="hexagon">
            <a:avLst/>
          </a:prstGeom>
          <a:solidFill>
            <a:srgbClr val="F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C4DBF0"/>
              </a:solidFill>
            </a:endParaRPr>
          </a:p>
        </p:txBody>
      </p:sp>
      <p:sp>
        <p:nvSpPr>
          <p:cNvPr id="12" name="CasellaDiTesto 11">
            <a:extLst>
              <a:ext uri="{FF2B5EF4-FFF2-40B4-BE49-F238E27FC236}">
                <a16:creationId xmlns:a16="http://schemas.microsoft.com/office/drawing/2014/main" id="{C3455D19-7F38-44E7-927C-CB8E9DADF186}"/>
              </a:ext>
            </a:extLst>
          </p:cNvPr>
          <p:cNvSpPr txBox="1"/>
          <p:nvPr/>
        </p:nvSpPr>
        <p:spPr>
          <a:xfrm>
            <a:off x="3074900" y="842679"/>
            <a:ext cx="4456275" cy="646331"/>
          </a:xfrm>
          <a:prstGeom prst="rect">
            <a:avLst/>
          </a:prstGeom>
          <a:noFill/>
        </p:spPr>
        <p:txBody>
          <a:bodyPr wrap="square" rtlCol="0">
            <a:spAutoFit/>
          </a:bodyPr>
          <a:lstStyle/>
          <a:p>
            <a:r>
              <a:rPr lang="it-IT" b="1" dirty="0">
                <a:solidFill>
                  <a:srgbClr val="A40000"/>
                </a:solidFill>
              </a:rPr>
              <a:t>MISSIONE 3 – INFRASTRUTTURE PER UNA MOBILITÀ SOSTENIBILE</a:t>
            </a:r>
          </a:p>
        </p:txBody>
      </p:sp>
      <p:sp>
        <p:nvSpPr>
          <p:cNvPr id="14" name="Rettangolo 13">
            <a:extLst>
              <a:ext uri="{FF2B5EF4-FFF2-40B4-BE49-F238E27FC236}">
                <a16:creationId xmlns:a16="http://schemas.microsoft.com/office/drawing/2014/main" id="{476C32F5-9D54-4633-8876-898DBA0E7F4A}"/>
              </a:ext>
            </a:extLst>
          </p:cNvPr>
          <p:cNvSpPr/>
          <p:nvPr/>
        </p:nvSpPr>
        <p:spPr>
          <a:xfrm>
            <a:off x="2489378" y="634032"/>
            <a:ext cx="433117" cy="10448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Ovale 17">
            <a:extLst>
              <a:ext uri="{FF2B5EF4-FFF2-40B4-BE49-F238E27FC236}">
                <a16:creationId xmlns:a16="http://schemas.microsoft.com/office/drawing/2014/main" id="{451861C0-0AC0-4584-800B-CCE9704DE2B9}"/>
              </a:ext>
            </a:extLst>
          </p:cNvPr>
          <p:cNvSpPr/>
          <p:nvPr/>
        </p:nvSpPr>
        <p:spPr>
          <a:xfrm>
            <a:off x="2081762" y="2239401"/>
            <a:ext cx="2462246" cy="1274911"/>
          </a:xfrm>
          <a:prstGeom prst="ellipse">
            <a:avLst/>
          </a:prstGeom>
          <a:solidFill>
            <a:srgbClr val="FF7F7F">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9" name="Ovale 18">
            <a:extLst>
              <a:ext uri="{FF2B5EF4-FFF2-40B4-BE49-F238E27FC236}">
                <a16:creationId xmlns:a16="http://schemas.microsoft.com/office/drawing/2014/main" id="{6A859DF6-B7E2-458E-A1D5-7C7796389DA1}"/>
              </a:ext>
            </a:extLst>
          </p:cNvPr>
          <p:cNvSpPr/>
          <p:nvPr/>
        </p:nvSpPr>
        <p:spPr>
          <a:xfrm>
            <a:off x="4918986" y="2230491"/>
            <a:ext cx="2500312" cy="1274911"/>
          </a:xfrm>
          <a:prstGeom prst="ellipse">
            <a:avLst/>
          </a:prstGeom>
          <a:solidFill>
            <a:srgbClr val="FF7F7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21" name="CasellaDiTesto 20">
            <a:extLst>
              <a:ext uri="{FF2B5EF4-FFF2-40B4-BE49-F238E27FC236}">
                <a16:creationId xmlns:a16="http://schemas.microsoft.com/office/drawing/2014/main" id="{88ECDAB3-24B8-4FEA-8E9E-D604528EE52F}"/>
              </a:ext>
            </a:extLst>
          </p:cNvPr>
          <p:cNvSpPr txBox="1"/>
          <p:nvPr/>
        </p:nvSpPr>
        <p:spPr>
          <a:xfrm>
            <a:off x="2274275" y="2519648"/>
            <a:ext cx="2077219" cy="646331"/>
          </a:xfrm>
          <a:prstGeom prst="rect">
            <a:avLst/>
          </a:prstGeom>
          <a:noFill/>
        </p:spPr>
        <p:txBody>
          <a:bodyPr wrap="square" rtlCol="0">
            <a:spAutoFit/>
          </a:bodyPr>
          <a:lstStyle/>
          <a:p>
            <a:pPr algn="ctr"/>
            <a:r>
              <a:rPr lang="it-IT" b="1" dirty="0">
                <a:solidFill>
                  <a:srgbClr val="A40000"/>
                </a:solidFill>
              </a:rPr>
              <a:t>TOTALE RISORSE</a:t>
            </a:r>
          </a:p>
          <a:p>
            <a:pPr algn="ctr"/>
            <a:r>
              <a:rPr lang="it-IT" b="1" dirty="0">
                <a:solidFill>
                  <a:srgbClr val="A40000"/>
                </a:solidFill>
              </a:rPr>
              <a:t>€ 4.079.423.825,93  </a:t>
            </a:r>
            <a:r>
              <a:rPr lang="it-IT" sz="1800" b="1" i="0" u="none" strike="noStrike" dirty="0">
                <a:solidFill>
                  <a:srgbClr val="A40000"/>
                </a:solidFill>
                <a:effectLst/>
                <a:latin typeface="Calibri" panose="020F0502020204030204" pitchFamily="34" charset="0"/>
              </a:rPr>
              <a:t> </a:t>
            </a:r>
            <a:endParaRPr lang="it-IT" b="1" dirty="0">
              <a:solidFill>
                <a:srgbClr val="A40000"/>
              </a:solidFill>
            </a:endParaRPr>
          </a:p>
        </p:txBody>
      </p:sp>
      <p:sp>
        <p:nvSpPr>
          <p:cNvPr id="22" name="CasellaDiTesto 21">
            <a:extLst>
              <a:ext uri="{FF2B5EF4-FFF2-40B4-BE49-F238E27FC236}">
                <a16:creationId xmlns:a16="http://schemas.microsoft.com/office/drawing/2014/main" id="{4E47A6D5-25EF-4A20-A250-E2992D2584AE}"/>
              </a:ext>
            </a:extLst>
          </p:cNvPr>
          <p:cNvSpPr txBox="1"/>
          <p:nvPr/>
        </p:nvSpPr>
        <p:spPr>
          <a:xfrm>
            <a:off x="5130532" y="2569843"/>
            <a:ext cx="2077219" cy="646331"/>
          </a:xfrm>
          <a:prstGeom prst="rect">
            <a:avLst/>
          </a:prstGeom>
          <a:noFill/>
        </p:spPr>
        <p:txBody>
          <a:bodyPr wrap="square" rtlCol="0">
            <a:spAutoFit/>
          </a:bodyPr>
          <a:lstStyle/>
          <a:p>
            <a:pPr algn="ctr"/>
            <a:r>
              <a:rPr lang="it-IT" b="1" dirty="0">
                <a:solidFill>
                  <a:srgbClr val="A40000"/>
                </a:solidFill>
              </a:rPr>
              <a:t>N. PROGETTI</a:t>
            </a:r>
          </a:p>
          <a:p>
            <a:pPr algn="ctr"/>
            <a:r>
              <a:rPr lang="en-US" b="1" dirty="0">
                <a:solidFill>
                  <a:srgbClr val="A40000"/>
                </a:solidFill>
              </a:rPr>
              <a:t>41</a:t>
            </a:r>
            <a:endParaRPr lang="it-IT" b="1" dirty="0">
              <a:solidFill>
                <a:srgbClr val="A40000"/>
              </a:solidFill>
            </a:endParaRPr>
          </a:p>
        </p:txBody>
      </p:sp>
      <p:graphicFrame>
        <p:nvGraphicFramePr>
          <p:cNvPr id="24" name="Tabella 23">
            <a:extLst>
              <a:ext uri="{FF2B5EF4-FFF2-40B4-BE49-F238E27FC236}">
                <a16:creationId xmlns:a16="http://schemas.microsoft.com/office/drawing/2014/main" id="{E86DC889-8A2A-4C66-8BCC-D4C31675E4EB}"/>
              </a:ext>
            </a:extLst>
          </p:cNvPr>
          <p:cNvGraphicFramePr>
            <a:graphicFrameLocks noGrp="1"/>
          </p:cNvGraphicFramePr>
          <p:nvPr>
            <p:extLst>
              <p:ext uri="{D42A27DB-BD31-4B8C-83A1-F6EECF244321}">
                <p14:modId xmlns:p14="http://schemas.microsoft.com/office/powerpoint/2010/main" val="1020757271"/>
              </p:ext>
            </p:extLst>
          </p:nvPr>
        </p:nvGraphicFramePr>
        <p:xfrm>
          <a:off x="281572" y="4295080"/>
          <a:ext cx="8476944" cy="1673235"/>
        </p:xfrm>
        <a:graphic>
          <a:graphicData uri="http://schemas.openxmlformats.org/drawingml/2006/table">
            <a:tbl>
              <a:tblPr firstRow="1">
                <a:tableStyleId>{93296810-A885-4BE3-A3E7-6D5BEEA58F35}</a:tableStyleId>
              </a:tblPr>
              <a:tblGrid>
                <a:gridCol w="2601328">
                  <a:extLst>
                    <a:ext uri="{9D8B030D-6E8A-4147-A177-3AD203B41FA5}">
                      <a16:colId xmlns:a16="http://schemas.microsoft.com/office/drawing/2014/main" val="2944053533"/>
                    </a:ext>
                  </a:extLst>
                </a:gridCol>
                <a:gridCol w="1600200">
                  <a:extLst>
                    <a:ext uri="{9D8B030D-6E8A-4147-A177-3AD203B41FA5}">
                      <a16:colId xmlns:a16="http://schemas.microsoft.com/office/drawing/2014/main" val="2380432580"/>
                    </a:ext>
                  </a:extLst>
                </a:gridCol>
                <a:gridCol w="1600200">
                  <a:extLst>
                    <a:ext uri="{9D8B030D-6E8A-4147-A177-3AD203B41FA5}">
                      <a16:colId xmlns:a16="http://schemas.microsoft.com/office/drawing/2014/main" val="2434781082"/>
                    </a:ext>
                  </a:extLst>
                </a:gridCol>
                <a:gridCol w="1497346">
                  <a:extLst>
                    <a:ext uri="{9D8B030D-6E8A-4147-A177-3AD203B41FA5}">
                      <a16:colId xmlns:a16="http://schemas.microsoft.com/office/drawing/2014/main" val="210589147"/>
                    </a:ext>
                  </a:extLst>
                </a:gridCol>
                <a:gridCol w="1177870">
                  <a:extLst>
                    <a:ext uri="{9D8B030D-6E8A-4147-A177-3AD203B41FA5}">
                      <a16:colId xmlns:a16="http://schemas.microsoft.com/office/drawing/2014/main" val="782087283"/>
                    </a:ext>
                  </a:extLst>
                </a:gridCol>
              </a:tblGrid>
              <a:tr h="557745">
                <a:tc>
                  <a:txBody>
                    <a:bodyPr/>
                    <a:lstStyle/>
                    <a:p>
                      <a:pPr algn="ctr" fontAlgn="b"/>
                      <a:r>
                        <a:rPr lang="it-IT" sz="1400" b="1" u="none" strike="noStrike" dirty="0">
                          <a:effectLst/>
                        </a:rPr>
                        <a:t>COMPONENTE</a:t>
                      </a:r>
                      <a:endParaRPr lang="it-IT" sz="1400" b="1" i="0" u="none" strike="noStrike" dirty="0">
                        <a:solidFill>
                          <a:srgbClr val="000000"/>
                        </a:solidFill>
                        <a:effectLst/>
                        <a:latin typeface="Calibri" panose="020F0502020204030204" pitchFamily="34" charset="0"/>
                      </a:endParaRPr>
                    </a:p>
                  </a:txBody>
                  <a:tcPr marL="4724" marR="4724" marT="4724" marB="0" anchor="ctr">
                    <a:solidFill>
                      <a:srgbClr val="BF0000">
                        <a:alpha val="83922"/>
                      </a:srgbClr>
                    </a:solidFill>
                  </a:tcPr>
                </a:tc>
                <a:tc>
                  <a:txBody>
                    <a:bodyPr/>
                    <a:lstStyle/>
                    <a:p>
                      <a:pPr algn="ctr" fontAlgn="b"/>
                      <a:r>
                        <a:rPr lang="it-IT" sz="1400" b="1" u="none" strike="noStrike" dirty="0">
                          <a:effectLst/>
                        </a:rPr>
                        <a:t>RISORSE TOTALI</a:t>
                      </a:r>
                      <a:endParaRPr lang="it-IT" sz="1400" b="1" i="0" u="none" strike="noStrike" dirty="0">
                        <a:solidFill>
                          <a:srgbClr val="000000"/>
                        </a:solidFill>
                        <a:effectLst/>
                        <a:latin typeface="Calibri" panose="020F0502020204030204" pitchFamily="34" charset="0"/>
                      </a:endParaRPr>
                    </a:p>
                  </a:txBody>
                  <a:tcPr marL="4724" marR="4724" marT="4724" marB="0" anchor="ctr">
                    <a:solidFill>
                      <a:srgbClr val="BF0000">
                        <a:alpha val="8392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it-IT" sz="1400" b="1" u="none" strike="noStrike" dirty="0">
                          <a:effectLst/>
                        </a:rPr>
                        <a:t>PNRR/PNC</a:t>
                      </a:r>
                      <a:endParaRPr lang="it-IT" sz="1400" b="1" i="0" u="none" strike="noStrike" dirty="0">
                        <a:solidFill>
                          <a:srgbClr val="000000"/>
                        </a:solidFill>
                        <a:effectLst/>
                        <a:latin typeface="Calibri" panose="020F0502020204030204" pitchFamily="34" charset="0"/>
                      </a:endParaRPr>
                    </a:p>
                  </a:txBody>
                  <a:tcPr marL="4724" marR="4724" marT="4724" marB="0" anchor="ctr">
                    <a:solidFill>
                      <a:srgbClr val="BF0000">
                        <a:alpha val="83922"/>
                      </a:srgbClr>
                    </a:solidFill>
                  </a:tcPr>
                </a:tc>
                <a:tc>
                  <a:txBody>
                    <a:bodyPr/>
                    <a:lstStyle/>
                    <a:p>
                      <a:pPr algn="ctr" fontAlgn="b"/>
                      <a:r>
                        <a:rPr lang="it-IT" sz="1400" b="1" u="none" strike="noStrike" dirty="0">
                          <a:effectLst/>
                        </a:rPr>
                        <a:t>ALTRI FONDI</a:t>
                      </a:r>
                      <a:endParaRPr lang="it-IT" sz="1400" b="1" i="0" u="none" strike="noStrike" dirty="0">
                        <a:solidFill>
                          <a:srgbClr val="000000"/>
                        </a:solidFill>
                        <a:effectLst/>
                        <a:latin typeface="Calibri" panose="020F0502020204030204" pitchFamily="34" charset="0"/>
                      </a:endParaRPr>
                    </a:p>
                  </a:txBody>
                  <a:tcPr marL="4724" marR="4724" marT="4724" marB="0" anchor="ctr">
                    <a:solidFill>
                      <a:srgbClr val="BF0000">
                        <a:alpha val="83922"/>
                      </a:srgbClr>
                    </a:solidFill>
                  </a:tcPr>
                </a:tc>
                <a:tc>
                  <a:txBody>
                    <a:bodyPr/>
                    <a:lstStyle/>
                    <a:p>
                      <a:pPr algn="ctr" fontAlgn="b"/>
                      <a:r>
                        <a:rPr lang="it-IT" sz="1400" b="1" u="none" strike="noStrike" dirty="0">
                          <a:effectLst/>
                        </a:rPr>
                        <a:t>N. PROGETTI</a:t>
                      </a:r>
                      <a:endParaRPr lang="it-IT" sz="1400" b="1" i="0" u="none" strike="noStrike" dirty="0">
                        <a:solidFill>
                          <a:srgbClr val="000000"/>
                        </a:solidFill>
                        <a:effectLst/>
                        <a:latin typeface="Calibri" panose="020F0502020204030204" pitchFamily="34" charset="0"/>
                      </a:endParaRPr>
                    </a:p>
                  </a:txBody>
                  <a:tcPr marL="4724" marR="4724" marT="4724" marB="0" anchor="ctr">
                    <a:solidFill>
                      <a:srgbClr val="BF0000">
                        <a:alpha val="83922"/>
                      </a:srgbClr>
                    </a:solidFill>
                  </a:tcPr>
                </a:tc>
                <a:extLst>
                  <a:ext uri="{0D108BD9-81ED-4DB2-BD59-A6C34878D82A}">
                    <a16:rowId xmlns:a16="http://schemas.microsoft.com/office/drawing/2014/main" val="1346295387"/>
                  </a:ext>
                </a:extLst>
              </a:tr>
              <a:tr h="557745">
                <a:tc>
                  <a:txBody>
                    <a:bodyPr/>
                    <a:lstStyle/>
                    <a:p>
                      <a:pPr algn="l" fontAlgn="b"/>
                      <a:r>
                        <a:rPr lang="it-IT" sz="1200" b="0" i="0" u="none" strike="noStrike" dirty="0">
                          <a:solidFill>
                            <a:srgbClr val="000000"/>
                          </a:solidFill>
                          <a:effectLst/>
                          <a:latin typeface="Calibri" panose="020F0502020204030204" pitchFamily="34" charset="0"/>
                        </a:rPr>
                        <a:t>C1 - INVESTIMENTI SULLA RETE FERROVIARIA</a:t>
                      </a:r>
                    </a:p>
                  </a:txBody>
                  <a:tcPr marL="85725" marR="9525" marT="9525" marB="0" anchor="ctr">
                    <a:solidFill>
                      <a:srgbClr val="FFE0E0">
                        <a:alpha val="69020"/>
                      </a:srgbClr>
                    </a:solidFill>
                  </a:tcPr>
                </a:tc>
                <a:tc>
                  <a:txBody>
                    <a:bodyPr/>
                    <a:lstStyle/>
                    <a:p>
                      <a:pPr algn="r" fontAlgn="b"/>
                      <a:r>
                        <a:rPr lang="it-IT" sz="1200" b="0" i="0" u="none" strike="noStrike" dirty="0">
                          <a:solidFill>
                            <a:srgbClr val="000000"/>
                          </a:solidFill>
                          <a:effectLst/>
                          <a:latin typeface="Calibri" panose="020F0502020204030204" pitchFamily="34" charset="0"/>
                        </a:rPr>
                        <a:t>   3.696.653.539,67</a:t>
                      </a:r>
                    </a:p>
                  </a:txBody>
                  <a:tcPr marL="0" marR="180000" marT="0" marB="0" anchor="ctr">
                    <a:solidFill>
                      <a:srgbClr val="FFE0E0">
                        <a:alpha val="69020"/>
                      </a:srgbClr>
                    </a:solidFill>
                  </a:tcPr>
                </a:tc>
                <a:tc>
                  <a:txBody>
                    <a:bodyPr/>
                    <a:lstStyle/>
                    <a:p>
                      <a:pPr algn="r" fontAlgn="b"/>
                      <a:r>
                        <a:rPr lang="it-IT" sz="1200" b="0" i="0" u="none" strike="noStrike" dirty="0">
                          <a:solidFill>
                            <a:srgbClr val="000000"/>
                          </a:solidFill>
                          <a:effectLst/>
                          <a:latin typeface="Calibri" panose="020F0502020204030204" pitchFamily="34" charset="0"/>
                        </a:rPr>
                        <a:t> 2.871.050.236,45</a:t>
                      </a:r>
                    </a:p>
                  </a:txBody>
                  <a:tcPr marL="0" marR="180000" marT="0" marB="0" anchor="ctr">
                    <a:solidFill>
                      <a:srgbClr val="FFE0E0">
                        <a:alpha val="69020"/>
                      </a:srgbClr>
                    </a:solidFill>
                  </a:tcPr>
                </a:tc>
                <a:tc>
                  <a:txBody>
                    <a:bodyPr/>
                    <a:lstStyle/>
                    <a:p>
                      <a:pPr algn="r" fontAlgn="b"/>
                      <a:r>
                        <a:rPr lang="it-IT" sz="1200" b="0" i="0" u="none" strike="noStrike" dirty="0">
                          <a:solidFill>
                            <a:srgbClr val="000000"/>
                          </a:solidFill>
                          <a:effectLst/>
                          <a:latin typeface="Calibri" panose="020F0502020204030204" pitchFamily="34" charset="0"/>
                        </a:rPr>
                        <a:t>825.603.303,22    </a:t>
                      </a:r>
                    </a:p>
                  </a:txBody>
                  <a:tcPr marL="0" marR="180000" marT="0" marB="0" anchor="ctr">
                    <a:solidFill>
                      <a:srgbClr val="FFE0E0">
                        <a:alpha val="69020"/>
                      </a:srgbClr>
                    </a:solidFill>
                  </a:tcPr>
                </a:tc>
                <a:tc>
                  <a:txBody>
                    <a:bodyPr/>
                    <a:lstStyle/>
                    <a:p>
                      <a:pPr algn="r" fontAlgn="b"/>
                      <a:r>
                        <a:rPr lang="it-IT" sz="1200" b="0" i="0" u="none" strike="noStrike" dirty="0">
                          <a:solidFill>
                            <a:srgbClr val="000000"/>
                          </a:solidFill>
                          <a:effectLst/>
                          <a:latin typeface="Calibri" panose="020F0502020204030204" pitchFamily="34" charset="0"/>
                        </a:rPr>
                        <a:t>19</a:t>
                      </a:r>
                    </a:p>
                  </a:txBody>
                  <a:tcPr marL="0" marR="180000" marT="0" marB="0" anchor="ctr">
                    <a:solidFill>
                      <a:srgbClr val="FFE0E0">
                        <a:alpha val="69020"/>
                      </a:srgbClr>
                    </a:solidFill>
                  </a:tcPr>
                </a:tc>
                <a:extLst>
                  <a:ext uri="{0D108BD9-81ED-4DB2-BD59-A6C34878D82A}">
                    <a16:rowId xmlns:a16="http://schemas.microsoft.com/office/drawing/2014/main" val="4045361160"/>
                  </a:ext>
                </a:extLst>
              </a:tr>
              <a:tr h="557745">
                <a:tc>
                  <a:txBody>
                    <a:bodyPr/>
                    <a:lstStyle/>
                    <a:p>
                      <a:pPr algn="l" fontAlgn="b"/>
                      <a:r>
                        <a:rPr lang="it-IT" sz="1200" b="0" i="0" u="none" strike="noStrike" dirty="0">
                          <a:solidFill>
                            <a:srgbClr val="000000"/>
                          </a:solidFill>
                          <a:effectLst/>
                          <a:latin typeface="Calibri" panose="020F0502020204030204" pitchFamily="34" charset="0"/>
                        </a:rPr>
                        <a:t>C2 - INTERMODALITÀ E LOGISTICA INTEGRATA</a:t>
                      </a:r>
                    </a:p>
                  </a:txBody>
                  <a:tcPr marL="85725" marR="9525" marT="9525" marB="0" anchor="ctr">
                    <a:solidFill>
                      <a:srgbClr val="FFE0E0">
                        <a:alpha val="69020"/>
                      </a:srgbClr>
                    </a:solidFill>
                  </a:tcPr>
                </a:tc>
                <a:tc>
                  <a:txBody>
                    <a:bodyPr/>
                    <a:lstStyle/>
                    <a:p>
                      <a:pPr algn="r" fontAlgn="b"/>
                      <a:r>
                        <a:rPr lang="it-IT" sz="1200" b="0" i="0" u="none" strike="noStrike" dirty="0">
                          <a:solidFill>
                            <a:srgbClr val="000000"/>
                          </a:solidFill>
                          <a:effectLst/>
                          <a:latin typeface="Calibri" panose="020F0502020204030204" pitchFamily="34" charset="0"/>
                        </a:rPr>
                        <a:t>   382.770.286,26</a:t>
                      </a:r>
                    </a:p>
                  </a:txBody>
                  <a:tcPr marL="0" marR="180000" marT="0" marB="0" anchor="ctr">
                    <a:solidFill>
                      <a:srgbClr val="FFE0E0">
                        <a:alpha val="69020"/>
                      </a:srgbClr>
                    </a:solidFill>
                  </a:tcPr>
                </a:tc>
                <a:tc>
                  <a:txBody>
                    <a:bodyPr/>
                    <a:lstStyle/>
                    <a:p>
                      <a:pPr algn="r" fontAlgn="b"/>
                      <a:r>
                        <a:rPr lang="it-IT" sz="1200" b="0" i="0" u="none" strike="noStrike" dirty="0">
                          <a:solidFill>
                            <a:srgbClr val="000000"/>
                          </a:solidFill>
                          <a:effectLst/>
                          <a:latin typeface="Calibri" panose="020F0502020204030204" pitchFamily="34" charset="0"/>
                        </a:rPr>
                        <a:t> 188.377.419,68</a:t>
                      </a:r>
                    </a:p>
                  </a:txBody>
                  <a:tcPr marL="0" marR="180000" marT="0" marB="0" anchor="ctr">
                    <a:solidFill>
                      <a:srgbClr val="FFE0E0">
                        <a:alpha val="69020"/>
                      </a:srgbClr>
                    </a:solidFill>
                  </a:tcPr>
                </a:tc>
                <a:tc>
                  <a:txBody>
                    <a:bodyPr/>
                    <a:lstStyle/>
                    <a:p>
                      <a:pPr algn="r" fontAlgn="b"/>
                      <a:r>
                        <a:rPr lang="it-IT" sz="1200" b="0" i="0" u="none" strike="noStrike" dirty="0">
                          <a:solidFill>
                            <a:srgbClr val="000000"/>
                          </a:solidFill>
                          <a:effectLst/>
                          <a:latin typeface="Calibri" panose="020F0502020204030204" pitchFamily="34" charset="0"/>
                        </a:rPr>
                        <a:t> 194.392.866,58</a:t>
                      </a:r>
                    </a:p>
                  </a:txBody>
                  <a:tcPr marL="0" marR="180000" marT="0" marB="0" anchor="ctr">
                    <a:solidFill>
                      <a:srgbClr val="FFE0E0">
                        <a:alpha val="69020"/>
                      </a:srgbClr>
                    </a:solidFill>
                  </a:tcPr>
                </a:tc>
                <a:tc>
                  <a:txBody>
                    <a:bodyPr/>
                    <a:lstStyle/>
                    <a:p>
                      <a:pPr algn="r" fontAlgn="b"/>
                      <a:r>
                        <a:rPr lang="en-US" sz="1200" b="0" i="0" u="none" strike="noStrike" dirty="0">
                          <a:solidFill>
                            <a:srgbClr val="000000"/>
                          </a:solidFill>
                          <a:effectLst/>
                          <a:latin typeface="Calibri" panose="020F0502020204030204" pitchFamily="34" charset="0"/>
                        </a:rPr>
                        <a:t>22</a:t>
                      </a:r>
                      <a:endParaRPr lang="it-IT" sz="1200" b="0" i="0" u="none" strike="noStrike" dirty="0">
                        <a:solidFill>
                          <a:srgbClr val="000000"/>
                        </a:solidFill>
                        <a:effectLst/>
                        <a:latin typeface="Calibri" panose="020F0502020204030204" pitchFamily="34" charset="0"/>
                      </a:endParaRPr>
                    </a:p>
                  </a:txBody>
                  <a:tcPr marL="0" marR="180000" marT="0" marB="0" anchor="ctr">
                    <a:solidFill>
                      <a:srgbClr val="FFE0E0">
                        <a:alpha val="69020"/>
                      </a:srgbClr>
                    </a:solidFill>
                  </a:tcPr>
                </a:tc>
                <a:extLst>
                  <a:ext uri="{0D108BD9-81ED-4DB2-BD59-A6C34878D82A}">
                    <a16:rowId xmlns:a16="http://schemas.microsoft.com/office/drawing/2014/main" val="4158717240"/>
                  </a:ext>
                </a:extLst>
              </a:tr>
            </a:tbl>
          </a:graphicData>
        </a:graphic>
      </p:graphicFrame>
      <p:sp>
        <p:nvSpPr>
          <p:cNvPr id="25" name="CasellaDiTesto 24">
            <a:extLst>
              <a:ext uri="{FF2B5EF4-FFF2-40B4-BE49-F238E27FC236}">
                <a16:creationId xmlns:a16="http://schemas.microsoft.com/office/drawing/2014/main" id="{CD6F922C-3F7E-470B-B684-5186533A554D}"/>
              </a:ext>
            </a:extLst>
          </p:cNvPr>
          <p:cNvSpPr txBox="1"/>
          <p:nvPr/>
        </p:nvSpPr>
        <p:spPr>
          <a:xfrm>
            <a:off x="2524055" y="3861442"/>
            <a:ext cx="4089196" cy="307777"/>
          </a:xfrm>
          <a:prstGeom prst="rect">
            <a:avLst/>
          </a:prstGeom>
          <a:noFill/>
        </p:spPr>
        <p:txBody>
          <a:bodyPr wrap="square" rtlCol="0">
            <a:spAutoFit/>
          </a:bodyPr>
          <a:lstStyle/>
          <a:p>
            <a:pPr algn="ctr"/>
            <a:r>
              <a:rPr lang="it-IT" sz="1400" b="1" dirty="0"/>
              <a:t>I DATI PER COMPONENTE DELLA MISSIONE 3</a:t>
            </a:r>
          </a:p>
        </p:txBody>
      </p:sp>
      <p:pic>
        <p:nvPicPr>
          <p:cNvPr id="4" name="Immagine 3">
            <a:extLst>
              <a:ext uri="{FF2B5EF4-FFF2-40B4-BE49-F238E27FC236}">
                <a16:creationId xmlns:a16="http://schemas.microsoft.com/office/drawing/2014/main" id="{8752C36C-C945-422A-B1A0-10024CA694D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57164" y="665017"/>
            <a:ext cx="1186287" cy="1026139"/>
          </a:xfrm>
          <a:prstGeom prst="rect">
            <a:avLst/>
          </a:prstGeom>
        </p:spPr>
      </p:pic>
    </p:spTree>
    <p:extLst>
      <p:ext uri="{BB962C8B-B14F-4D97-AF65-F5344CB8AC3E}">
        <p14:creationId xmlns:p14="http://schemas.microsoft.com/office/powerpoint/2010/main" val="3656484862"/>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9239</TotalTime>
  <Words>3767</Words>
  <Application>Microsoft Office PowerPoint</Application>
  <PresentationFormat>Presentazione su schermo (4:3)</PresentationFormat>
  <Paragraphs>488</Paragraphs>
  <Slides>17</Slides>
  <Notes>1</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17</vt:i4>
      </vt:variant>
    </vt:vector>
  </HeadingPairs>
  <TitlesOfParts>
    <vt:vector size="23" baseType="lpstr">
      <vt:lpstr>Arial</vt:lpstr>
      <vt:lpstr>Arial MT</vt:lpstr>
      <vt:lpstr>Calibri</vt:lpstr>
      <vt:lpstr>Calibri Light</vt:lpstr>
      <vt:lpstr>Garamond</vt:lpstr>
      <vt:lpstr>Tema di Office</vt:lpstr>
      <vt:lpstr>Presentazione standard di PowerPoint</vt:lpstr>
      <vt:lpstr>Le risorse PNRR assegnate al territorio veneto</vt:lpstr>
      <vt:lpstr>Le risorse PNRR assegnate al territorio veneto</vt:lpstr>
      <vt:lpstr>Le risorse PNRR in Veneto: ripartizione per materia</vt:lpstr>
      <vt:lpstr>Le risorse PNRR in Veneto: ripartizione per soggetti </vt:lpstr>
      <vt:lpstr>Le risorse PNRR in Veneto: ripartizione per Missioni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Giunta Regionale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Michele Pelloso</dc:creator>
  <cp:lastModifiedBy>Alessandra Rigo</cp:lastModifiedBy>
  <cp:revision>851</cp:revision>
  <cp:lastPrinted>2024-02-08T15:24:29Z</cp:lastPrinted>
  <dcterms:created xsi:type="dcterms:W3CDTF">2021-01-13T17:18:38Z</dcterms:created>
  <dcterms:modified xsi:type="dcterms:W3CDTF">2025-10-20T10:21:49Z</dcterms:modified>
</cp:coreProperties>
</file>